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handoutMasterIdLst>
    <p:handoutMasterId r:id="rId26"/>
  </p:handoutMasterIdLst>
  <p:sldIdLst>
    <p:sldId id="256" r:id="rId3"/>
    <p:sldId id="260" r:id="rId5"/>
    <p:sldId id="287" r:id="rId6"/>
    <p:sldId id="273" r:id="rId7"/>
    <p:sldId id="267" r:id="rId8"/>
    <p:sldId id="290" r:id="rId9"/>
    <p:sldId id="259" r:id="rId10"/>
    <p:sldId id="274" r:id="rId11"/>
    <p:sldId id="275" r:id="rId12"/>
    <p:sldId id="280" r:id="rId13"/>
    <p:sldId id="276" r:id="rId14"/>
    <p:sldId id="316" r:id="rId15"/>
    <p:sldId id="314" r:id="rId16"/>
    <p:sldId id="279" r:id="rId17"/>
    <p:sldId id="277" r:id="rId18"/>
    <p:sldId id="306" r:id="rId19"/>
    <p:sldId id="303" r:id="rId20"/>
    <p:sldId id="305" r:id="rId21"/>
    <p:sldId id="312" r:id="rId22"/>
    <p:sldId id="313" r:id="rId23"/>
    <p:sldId id="278" r:id="rId24"/>
    <p:sldId id="315" r:id="rId25"/>
  </p:sldIdLst>
  <p:sldSz cx="9144000" cy="5143500"/>
  <p:notesSz cx="6858000" cy="9144000"/>
  <p:embeddedFontLst>
    <p:embeddedFont>
      <p:font typeface="Lato" panose="020B0704020202020204"/>
      <p:bold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20857b3bd_0_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a20857b3bd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b3636159e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ab3636159e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40000"/>
              </a:lnSpc>
              <a:spcBef>
                <a:spcPts val="0"/>
              </a:spcBef>
              <a:spcAft>
                <a:spcPts val="1600"/>
              </a:spcAft>
              <a:buFont typeface="Wingdings" panose="05000000000000000000" charset="0"/>
              <a:buNone/>
            </a:pPr>
            <a:r>
              <a:rPr lang="en-IN">
                <a:sym typeface="+mn-ea"/>
              </a:rPr>
              <a:t>Project description</a:t>
            </a:r>
            <a:endParaRPr lang="en-IN"/>
          </a:p>
          <a:p>
            <a:pPr marL="0" lvl="0" indent="0" algn="l" rtl="0">
              <a:lnSpc>
                <a:spcPct val="40000"/>
              </a:lnSpc>
              <a:spcBef>
                <a:spcPts val="0"/>
              </a:spcBef>
              <a:spcAft>
                <a:spcPts val="1600"/>
              </a:spcAft>
              <a:buFont typeface="Wingdings" panose="05000000000000000000" charset="0"/>
              <a:buNone/>
            </a:pPr>
            <a:r>
              <a:rPr lang="en-IN">
                <a:sym typeface="+mn-ea"/>
              </a:rPr>
              <a:t>List of all the pages/screens with all the features</a:t>
            </a:r>
            <a:endParaRPr lang="en-IN"/>
          </a:p>
          <a:p>
            <a:pPr marL="0" lvl="0" indent="0" algn="l" rtl="0">
              <a:lnSpc>
                <a:spcPct val="40000"/>
              </a:lnSpc>
              <a:spcBef>
                <a:spcPts val="0"/>
              </a:spcBef>
              <a:spcAft>
                <a:spcPts val="1600"/>
              </a:spcAft>
              <a:buFont typeface="Wingdings" panose="05000000000000000000" charset="0"/>
              <a:buNone/>
            </a:pPr>
            <a:r>
              <a:rPr lang="en-IN">
                <a:sym typeface="+mn-ea"/>
              </a:rPr>
              <a:t>User path</a:t>
            </a:r>
            <a:endParaRPr lang="en-IN"/>
          </a:p>
          <a:p>
            <a:pPr marL="0" lvl="0" indent="0" algn="l" rtl="0">
              <a:lnSpc>
                <a:spcPct val="40000"/>
              </a:lnSpc>
              <a:spcBef>
                <a:spcPts val="0"/>
              </a:spcBef>
              <a:spcAft>
                <a:spcPts val="1600"/>
              </a:spcAft>
              <a:buFont typeface="Wingdings" panose="05000000000000000000" charset="0"/>
              <a:buNone/>
            </a:pPr>
            <a:r>
              <a:rPr lang="en-IN">
                <a:sym typeface="+mn-ea"/>
              </a:rPr>
              <a:t>Design mockups or wireframes</a:t>
            </a:r>
            <a:endParaRPr lang="en-IN"/>
          </a:p>
          <a:p>
            <a:pPr marL="0" lvl="0" indent="0" algn="l" rtl="0">
              <a:lnSpc>
                <a:spcPct val="40000"/>
              </a:lnSpc>
              <a:spcBef>
                <a:spcPts val="0"/>
              </a:spcBef>
              <a:spcAft>
                <a:spcPts val="1600"/>
              </a:spcAft>
              <a:buFont typeface="Wingdings" panose="05000000000000000000" charset="0"/>
              <a:buNone/>
            </a:pPr>
            <a:r>
              <a:rPr lang="en-IN">
                <a:sym typeface="+mn-ea"/>
              </a:rPr>
              <a:t>Tech stack related info</a:t>
            </a:r>
            <a:endParaRPr lang="en-I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b3636159e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ab3636159e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20857b3bd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a20857b3bd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20857b3bd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a20857b3bd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5293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5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2504" cy="33944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296" y="1200150"/>
            <a:ext cx="4032504" cy="33944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90"/>
            </a:lvl2pPr>
            <a:lvl3pPr marL="514350" indent="0">
              <a:buNone/>
              <a:defRPr sz="675"/>
            </a:lvl3pPr>
            <a:lvl4pPr marL="771525" indent="0">
              <a:buNone/>
              <a:defRPr sz="565"/>
            </a:lvl4pPr>
            <a:lvl5pPr marL="1028700" indent="0">
              <a:buNone/>
              <a:defRPr sz="565"/>
            </a:lvl5pPr>
            <a:lvl6pPr marL="1285875" indent="0">
              <a:buNone/>
              <a:defRPr sz="565"/>
            </a:lvl6pPr>
            <a:lvl7pPr marL="1543050" indent="0">
              <a:buNone/>
              <a:defRPr sz="565"/>
            </a:lvl7pPr>
            <a:lvl8pPr marL="1800225" indent="0">
              <a:buNone/>
              <a:defRPr sz="565"/>
            </a:lvl8pPr>
            <a:lvl9pPr marL="2057400" indent="0">
              <a:buNone/>
              <a:defRPr sz="565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90"/>
            </a:lvl2pPr>
            <a:lvl3pPr marL="514350" indent="0">
              <a:buNone/>
              <a:defRPr sz="675"/>
            </a:lvl3pPr>
            <a:lvl4pPr marL="771525" indent="0">
              <a:buNone/>
              <a:defRPr sz="565"/>
            </a:lvl4pPr>
            <a:lvl5pPr marL="1028700" indent="0">
              <a:buNone/>
              <a:defRPr sz="565"/>
            </a:lvl5pPr>
            <a:lvl6pPr marL="1285875" indent="0">
              <a:buNone/>
              <a:defRPr sz="565"/>
            </a:lvl6pPr>
            <a:lvl7pPr marL="1543050" indent="0">
              <a:buNone/>
              <a:defRPr sz="565"/>
            </a:lvl7pPr>
            <a:lvl8pPr marL="1800225" indent="0">
              <a:buNone/>
              <a:defRPr sz="565"/>
            </a:lvl8pPr>
            <a:lvl9pPr marL="2057400" indent="0">
              <a:buNone/>
              <a:defRPr sz="565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050"/>
            </a:lvl1pPr>
          </a:lstStyle>
          <a:p>
            <a:pPr lvl="0"/>
            <a:endParaRPr lang="en-US"/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050"/>
            </a:lvl1pPr>
          </a:lstStyle>
          <a:p>
            <a:pPr lvl="0"/>
            <a:endParaRPr lang="en-US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05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hf sldNum="0" hdr="0" ftr="0" dt="0"/>
  <p:txStyles>
    <p:titleStyle>
      <a:lvl1pPr marL="0" lvl="0" indent="0" algn="ctr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3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57175" lvl="0" indent="-257175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57530" lvl="1" indent="-213995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–"/>
        <a:defRPr sz="21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57250" lvl="2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200150" lvl="3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–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543050" lvl="4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lvl="5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228850" lvl="6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1750" lvl="7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14650" lvl="8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35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lvl="1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685800" lvl="2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028700" lvl="3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371600" lvl="4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1714500" lvl="5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057400" lvl="6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2400300" lvl="7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2743200" lvl="8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5.jpeg"/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1.jpe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/>
          <p:nvPr>
            <p:ph type="ctrTitle"/>
          </p:nvPr>
        </p:nvSpPr>
        <p:spPr>
          <a:xfrm>
            <a:off x="581025" y="338455"/>
            <a:ext cx="7982585" cy="7804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/>
              <a:t>Haptic </a:t>
            </a:r>
            <a:r>
              <a:rPr lang="en-IN" altLang="en-GB" sz="3200" b="1"/>
              <a:t>Gaming</a:t>
            </a:r>
            <a:r>
              <a:rPr lang="en-GB" sz="3200" b="1"/>
              <a:t> </a:t>
            </a:r>
            <a:r>
              <a:rPr lang="en-IN" altLang="en-GB" sz="3200" b="1"/>
              <a:t>A</a:t>
            </a:r>
            <a:r>
              <a:rPr lang="en-GB" sz="3200" b="1"/>
              <a:t>ssistant </a:t>
            </a:r>
            <a:r>
              <a:rPr lang="en-IN" altLang="en-GB" sz="3200" b="1"/>
              <a:t>u</a:t>
            </a:r>
            <a:r>
              <a:rPr lang="en-GB" sz="3200" b="1"/>
              <a:t>sing AI</a:t>
            </a:r>
            <a:endParaRPr lang="en-GB" altLang="en-GB" sz="3200" b="1"/>
          </a:p>
        </p:txBody>
      </p:sp>
      <p:sp>
        <p:nvSpPr>
          <p:cNvPr id="140" name="Google Shape;140;p14"/>
          <p:cNvSpPr txBox="1"/>
          <p:nvPr>
            <p:ph type="subTitle" idx="1"/>
          </p:nvPr>
        </p:nvSpPr>
        <p:spPr>
          <a:xfrm>
            <a:off x="2432050" y="1228090"/>
            <a:ext cx="4189730" cy="10153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Presented by</a:t>
            </a:r>
            <a:r>
              <a:rPr lang="en-GB"/>
              <a:t>: </a:t>
            </a:r>
            <a:r>
              <a:rPr lang="en-US" altLang="en-GB"/>
              <a:t>B22</a:t>
            </a:r>
            <a:endParaRPr 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Aditya Bhonsle	    </a:t>
            </a:r>
            <a:r>
              <a:rPr lang="en-US" altLang="en-GB"/>
              <a:t>	    </a:t>
            </a:r>
            <a:r>
              <a:rPr lang="en-GB"/>
              <a:t>- 174201</a:t>
            </a:r>
            <a:endParaRPr 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Bhagan Ram</a:t>
            </a:r>
            <a:r>
              <a:rPr lang="en-US" altLang="en-GB"/>
              <a:t>		</a:t>
            </a:r>
            <a:r>
              <a:rPr lang="en-GB"/>
              <a:t>    - 174206</a:t>
            </a:r>
            <a:endParaRPr 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Kancharla Sai Kowshik  </a:t>
            </a:r>
            <a:r>
              <a:rPr lang="en-US" altLang="en-GB"/>
              <a:t>	    </a:t>
            </a:r>
            <a:r>
              <a:rPr lang="en-GB"/>
              <a:t>- 174218</a:t>
            </a:r>
            <a:endParaRPr lang="en-GB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" name="Google Shape;141;p14"/>
          <p:cNvSpPr txBox="1"/>
          <p:nvPr/>
        </p:nvSpPr>
        <p:spPr>
          <a:xfrm>
            <a:off x="2261565" y="3940250"/>
            <a:ext cx="46215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 u="sng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Lato" panose="020B0704020202020204"/>
              </a:rPr>
              <a:t>Under the guidance of</a:t>
            </a:r>
            <a:r>
              <a:rPr lang="en-GB" sz="135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Lato" panose="020B0704020202020204"/>
              </a:rPr>
              <a:t>: 	</a:t>
            </a:r>
            <a:endParaRPr lang="en-GB" sz="1350" kern="1200">
              <a:solidFill>
                <a:schemeClr val="tx1"/>
              </a:solidFill>
              <a:latin typeface="+mn-lt"/>
              <a:ea typeface="+mn-ea"/>
              <a:cs typeface="+mn-cs"/>
              <a:sym typeface="Lato" panose="020B070402020202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Lato" panose="020B0704020202020204"/>
              </a:rPr>
              <a:t>Dr. K. L. V. Sai Prakash Sakuru</a:t>
            </a:r>
            <a:endParaRPr lang="en-GB" sz="1350" kern="1200">
              <a:solidFill>
                <a:schemeClr val="tx1"/>
              </a:solidFill>
              <a:latin typeface="+mn-lt"/>
              <a:ea typeface="+mn-ea"/>
              <a:cs typeface="+mn-cs"/>
              <a:sym typeface="Lato" panose="020B070402020202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Lato" panose="020B0704020202020204"/>
              </a:rPr>
              <a:t>Associate Professor</a:t>
            </a:r>
            <a:endParaRPr lang="en-GB" sz="1350" kern="1200">
              <a:solidFill>
                <a:schemeClr val="tx1"/>
              </a:solidFill>
              <a:latin typeface="+mn-lt"/>
              <a:ea typeface="+mn-ea"/>
              <a:cs typeface="+mn-cs"/>
              <a:sym typeface="Lato" panose="020B070402020202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Lato" panose="020B0704020202020204"/>
              </a:rPr>
              <a:t>Electronics and Communication Engineering</a:t>
            </a:r>
            <a:endParaRPr lang="en-GB" sz="1350" kern="1200">
              <a:solidFill>
                <a:schemeClr val="tx1"/>
              </a:solidFill>
              <a:latin typeface="+mn-lt"/>
              <a:ea typeface="+mn-ea"/>
              <a:cs typeface="+mn-cs"/>
              <a:sym typeface="Lato" panose="020B070402020202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59980" y="2402570"/>
            <a:ext cx="1425309" cy="144761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/>
              <a:t>Project Work-Flow</a:t>
            </a:r>
            <a:endParaRPr lang="en-GB" altLang="en-US"/>
          </a:p>
        </p:txBody>
      </p:sp>
      <p:pic>
        <p:nvPicPr>
          <p:cNvPr id="23" name="Picture 23" descr="ProjectWorkflo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080" y="1153795"/>
            <a:ext cx="8625840" cy="25006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IN" altLang="en-US" sz="3200"/>
              <a:t>Work Done</a:t>
            </a:r>
            <a:r>
              <a:rPr lang="en-GB" altLang="en-IN" sz="3200"/>
              <a:t>: Hardware</a:t>
            </a:r>
            <a:endParaRPr lang="en-GB" altLang="en-IN" sz="3200"/>
          </a:p>
        </p:txBody>
      </p:sp>
      <p:sp>
        <p:nvSpPr>
          <p:cNvPr id="3" name="Content Placeholder 2"/>
          <p:cNvSpPr/>
          <p:nvPr>
            <p:ph sz="half" idx="1"/>
          </p:nvPr>
        </p:nvSpPr>
        <p:spPr>
          <a:xfrm>
            <a:off x="457200" y="910590"/>
            <a:ext cx="4641850" cy="3394710"/>
          </a:xfrm>
        </p:spPr>
        <p:txBody>
          <a:bodyPr/>
          <a:p>
            <a:pPr lvl="0">
              <a:buFont typeface="Wingdings" panose="05000000000000000000" charset="0"/>
              <a:buChar char="ü"/>
            </a:pPr>
            <a:r>
              <a:rPr lang="en-GB" altLang="en-IN" sz="2000"/>
              <a:t>Proposed Circuit for Implementation</a:t>
            </a:r>
            <a:endParaRPr lang="en-GB" altLang="en-IN" sz="2000"/>
          </a:p>
          <a:p>
            <a:pPr lvl="0">
              <a:buFont typeface="Wingdings" panose="05000000000000000000" charset="0"/>
              <a:buChar char="ü"/>
            </a:pPr>
            <a:r>
              <a:rPr lang="en-GB" altLang="en-IN" sz="2000"/>
              <a:t>Defined Limits for Flex Sensors</a:t>
            </a:r>
            <a:endParaRPr lang="en-GB" altLang="en-IN" sz="2000"/>
          </a:p>
        </p:txBody>
      </p:sp>
      <p:pic>
        <p:nvPicPr>
          <p:cNvPr id="48" name="Picture 48" descr="Circuit Diagram"/>
          <p:cNvPicPr>
            <a:picLocks noChangeAspect="1"/>
          </p:cNvPicPr>
          <p:nvPr/>
        </p:nvPicPr>
        <p:blipFill>
          <a:blip r:embed="rId1"/>
          <a:srcRect l="3498" t="1767" r="3187" b="2576"/>
          <a:stretch>
            <a:fillRect/>
          </a:stretch>
        </p:blipFill>
        <p:spPr>
          <a:xfrm>
            <a:off x="4370070" y="1299210"/>
            <a:ext cx="4682490" cy="3638550"/>
          </a:xfrm>
          <a:prstGeom prst="rect">
            <a:avLst/>
          </a:prstGeom>
        </p:spPr>
      </p:pic>
      <p:pic>
        <p:nvPicPr>
          <p:cNvPr id="29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2268855"/>
            <a:ext cx="3760470" cy="134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/>
              <a:t>Work Done: Hardware</a:t>
            </a:r>
            <a:endParaRPr lang="en-GB" alt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017270"/>
            <a:ext cx="8229600" cy="3394472"/>
          </a:xfrm>
        </p:spPr>
        <p:txBody>
          <a:bodyPr/>
          <a:p>
            <a:pPr lvl="0">
              <a:buFont typeface="Wingdings" panose="05000000000000000000" charset="0"/>
              <a:buChar char="ü"/>
            </a:pPr>
            <a:r>
              <a:rPr lang="en-GB" altLang="en-US">
                <a:sym typeface="+mn-ea"/>
              </a:rPr>
              <a:t>Recreated Mechanical Hardware for Assistant</a:t>
            </a:r>
            <a:endParaRPr lang="en-GB" altLang="en-US"/>
          </a:p>
          <a:p>
            <a:pPr lvl="0">
              <a:buFont typeface="Wingdings" panose="05000000000000000000" charset="0"/>
              <a:buChar char="ü"/>
            </a:pPr>
            <a:r>
              <a:rPr lang="en-GB" altLang="en-IN">
                <a:sym typeface="+mn-ea"/>
              </a:rPr>
              <a:t>Installed DC Motors and Flex Sensors on Assistant</a:t>
            </a:r>
            <a:endParaRPr lang="en-GB" altLang="en-IN"/>
          </a:p>
          <a:p>
            <a:pPr lvl="0">
              <a:buFont typeface="Wingdings" panose="05000000000000000000" charset="0"/>
              <a:buChar char="ü"/>
            </a:pPr>
            <a:r>
              <a:rPr lang="en-GB" altLang="en-IN">
                <a:sym typeface="+mn-ea"/>
              </a:rPr>
              <a:t>Created Working Prototype using Arduino</a:t>
            </a:r>
            <a:endParaRPr lang="en-GB" altLang="en-IN"/>
          </a:p>
          <a:p>
            <a:endParaRPr lang="en-US"/>
          </a:p>
        </p:txBody>
      </p:sp>
      <p:pic>
        <p:nvPicPr>
          <p:cNvPr id="10" name="Picture 10" descr="20210331_055134"/>
          <p:cNvPicPr>
            <a:picLocks noChangeAspect="1"/>
          </p:cNvPicPr>
          <p:nvPr/>
        </p:nvPicPr>
        <p:blipFill>
          <a:blip r:embed="rId1"/>
          <a:srcRect l="18466" t="15045" r="31889" b="22064"/>
          <a:stretch>
            <a:fillRect/>
          </a:stretch>
        </p:blipFill>
        <p:spPr>
          <a:xfrm>
            <a:off x="1118235" y="2294890"/>
            <a:ext cx="2701925" cy="256794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369695" y="4862830"/>
            <a:ext cx="231965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1000"/>
              <a:t>Flex Sensors on Assistant</a:t>
            </a:r>
            <a:endParaRPr lang="en-GB" altLang="en-US" sz="1000"/>
          </a:p>
        </p:txBody>
      </p:sp>
      <p:pic>
        <p:nvPicPr>
          <p:cNvPr id="9" name="Picture 1" descr="20210330_034646"/>
          <p:cNvPicPr>
            <a:picLocks noChangeAspect="1"/>
          </p:cNvPicPr>
          <p:nvPr/>
        </p:nvPicPr>
        <p:blipFill>
          <a:blip r:embed="rId2"/>
          <a:srcRect l="3692" t="29077" r="12462" b="24769"/>
          <a:stretch>
            <a:fillRect/>
          </a:stretch>
        </p:blipFill>
        <p:spPr>
          <a:xfrm>
            <a:off x="5006340" y="2644140"/>
            <a:ext cx="3581400" cy="1478915"/>
          </a:xfrm>
          <a:prstGeom prst="rect">
            <a:avLst/>
          </a:prstGeom>
        </p:spPr>
      </p:pic>
      <p:sp>
        <p:nvSpPr>
          <p:cNvPr id="100" name="Text Box 99"/>
          <p:cNvSpPr txBox="1"/>
          <p:nvPr/>
        </p:nvSpPr>
        <p:spPr>
          <a:xfrm>
            <a:off x="5223510" y="4191000"/>
            <a:ext cx="3219450" cy="275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450215" indent="-450215" algn="ctr"/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DC Motor Fitting and Wiring Side View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/>
              <a:t>Work Done: Hardware</a:t>
            </a:r>
            <a:endParaRPr lang="en-GB" altLang="en-US"/>
          </a:p>
        </p:txBody>
      </p:sp>
      <p:pic>
        <p:nvPicPr>
          <p:cNvPr id="7" name="Picture 7" descr="20210330_192436"/>
          <p:cNvPicPr>
            <a:picLocks noChangeAspect="1"/>
          </p:cNvPicPr>
          <p:nvPr/>
        </p:nvPicPr>
        <p:blipFill>
          <a:blip r:embed="rId1"/>
          <a:srcRect t="6672" r="7079" b="3639"/>
          <a:stretch>
            <a:fillRect/>
          </a:stretch>
        </p:blipFill>
        <p:spPr>
          <a:xfrm>
            <a:off x="2415540" y="1062990"/>
            <a:ext cx="4730115" cy="343725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2583180" y="4521835"/>
            <a:ext cx="43948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1200"/>
              <a:t>Completly Assembled Assistant</a:t>
            </a:r>
            <a:endParaRPr lang="en-GB" altLang="en-US"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/>
              <a:t>Work Done: Software</a:t>
            </a:r>
            <a:endParaRPr lang="en-GB" altLang="en-US"/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/>
          <a:p>
            <a:pPr lvl="1" algn="l">
              <a:buClrTx/>
              <a:buSzTx/>
              <a:buFont typeface="Wingdings" panose="05000000000000000000" charset="0"/>
              <a:buChar char="ü"/>
            </a:pPr>
            <a:r>
              <a:rPr lang="en-GB" altLang="en-US" sz="2000">
                <a:sym typeface="+mn-ea"/>
              </a:rPr>
              <a:t>Explored various AI alogorithms</a:t>
            </a:r>
            <a:endParaRPr lang="en-GB" altLang="en-US" sz="2100"/>
          </a:p>
          <a:p>
            <a:pPr lvl="2">
              <a:buFont typeface="Arial" panose="020B0604020202020204" pitchFamily="34" charset="0"/>
              <a:buChar char="•"/>
            </a:pPr>
            <a:r>
              <a:rPr lang="en-GB" altLang="en-US" sz="1800">
                <a:sym typeface="+mn-ea"/>
              </a:rPr>
              <a:t>Genetic Algorithm: NEAT</a:t>
            </a:r>
            <a:endParaRPr lang="en-GB" altLang="en-US" sz="1800"/>
          </a:p>
          <a:p>
            <a:pPr lvl="2">
              <a:buFont typeface="Arial" panose="020B0604020202020204" pitchFamily="34" charset="0"/>
              <a:buChar char="•"/>
            </a:pPr>
            <a:r>
              <a:rPr lang="en-GB" altLang="en-US" sz="1800">
                <a:sym typeface="+mn-ea"/>
              </a:rPr>
              <a:t>Reinforcement Learning: DQN</a:t>
            </a:r>
            <a:endParaRPr lang="en-GB" altLang="en-US" sz="1800"/>
          </a:p>
          <a:p>
            <a:pPr lvl="2">
              <a:buFont typeface="Arial" panose="020B0604020202020204" pitchFamily="34" charset="0"/>
              <a:buChar char="•"/>
            </a:pPr>
            <a:r>
              <a:rPr lang="en-GB" altLang="en-US" sz="1800">
                <a:sym typeface="+mn-ea"/>
              </a:rPr>
              <a:t>Hand Guesture Recognition: 2DConv-NN</a:t>
            </a:r>
            <a:endParaRPr lang="en-GB" altLang="en-US"/>
          </a:p>
          <a:p>
            <a:pPr lvl="1">
              <a:buFont typeface="Wingdings" panose="05000000000000000000" charset="0"/>
              <a:buChar char="ü"/>
            </a:pPr>
            <a:r>
              <a:rPr lang="en-GB" altLang="en-US" sz="2000"/>
              <a:t>Simulated Unity Environments</a:t>
            </a:r>
            <a:endParaRPr lang="en-GB" altLang="en-US"/>
          </a:p>
          <a:p>
            <a:pPr lvl="2">
              <a:buFont typeface="Arial" panose="020B0604020202020204" pitchFamily="34" charset="0"/>
              <a:buChar char="•"/>
            </a:pPr>
            <a:r>
              <a:rPr lang="en-GB" altLang="en-US" sz="1800"/>
              <a:t>3D Ball, Jumping Cars Game</a:t>
            </a:r>
            <a:endParaRPr lang="en-GB" altLang="en-US"/>
          </a:p>
          <a:p>
            <a:pPr lvl="1">
              <a:buFont typeface="Wingdings" panose="05000000000000000000" charset="0"/>
              <a:buChar char="ü"/>
            </a:pPr>
            <a:r>
              <a:rPr lang="en-GB" altLang="en-US" sz="2000"/>
              <a:t>Created Arduino program for Working Prototype</a:t>
            </a:r>
            <a:endParaRPr lang="en-GB" altLang="en-US" sz="2000"/>
          </a:p>
          <a:p>
            <a:pPr lvl="1">
              <a:buFont typeface="Wingdings" panose="05000000000000000000" charset="0"/>
              <a:buChar char="ü"/>
            </a:pPr>
            <a:r>
              <a:rPr lang="en-GB" altLang="en-US" sz="2000"/>
              <a:t>Trainied AI models  for Unity Environments</a:t>
            </a:r>
            <a:endParaRPr lang="en-US" altLang="en-IN" sz="2000"/>
          </a:p>
          <a:p>
            <a:pPr lvl="1">
              <a:buFont typeface="Wingdings" panose="05000000000000000000" charset="0"/>
              <a:buChar char="ü"/>
            </a:pPr>
            <a:r>
              <a:rPr lang="en-GB" altLang="en-US" sz="2000"/>
              <a:t>Implemented Serial Communication between Arduino and Unity</a:t>
            </a:r>
            <a:endParaRPr lang="en-GB" altLang="en-US" sz="2000"/>
          </a:p>
          <a:p>
            <a:pPr lvl="1">
              <a:buFont typeface="Wingdings" panose="05000000000000000000" charset="0"/>
              <a:buChar char="ü"/>
            </a:pPr>
            <a:r>
              <a:rPr lang="en-GB" altLang="en-IN" sz="2000"/>
              <a:t>Implemented AI controlled Assistant using Feedback Control</a:t>
            </a:r>
            <a:endParaRPr lang="en-GB" altLang="en-IN"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US" altLang="en-IN"/>
              <a:t>Results: Hardware </a:t>
            </a:r>
            <a:r>
              <a:rPr lang="en-GB" altLang="en-US"/>
              <a:t>Implemetation</a:t>
            </a:r>
            <a:endParaRPr lang="en-GB" altLang="en-US"/>
          </a:p>
        </p:txBody>
      </p:sp>
      <p:sp>
        <p:nvSpPr>
          <p:cNvPr id="3" name="Content Placeholder 2"/>
          <p:cNvSpPr/>
          <p:nvPr>
            <p:ph idx="1"/>
          </p:nvPr>
        </p:nvSpPr>
        <p:spPr>
          <a:xfrm>
            <a:off x="457200" y="901065"/>
            <a:ext cx="8229600" cy="3693795"/>
          </a:xfrm>
        </p:spPr>
        <p:txBody>
          <a:bodyPr/>
          <a:p>
            <a:pPr lvl="1">
              <a:buFont typeface="Wingdings" panose="05000000000000000000" charset="0"/>
              <a:buChar char="Ø"/>
            </a:pPr>
            <a:r>
              <a:rPr lang="en-GB"/>
              <a:t>Recreating Mechanical Parts for Hardware</a:t>
            </a:r>
            <a:endParaRPr lang="en-IN" altLang="en-US"/>
          </a:p>
          <a:p>
            <a:pPr>
              <a:buFont typeface="Wingdings" panose="05000000000000000000" charset="0"/>
              <a:buChar char="Ø"/>
            </a:pPr>
            <a:endParaRPr lang="en-IN" altLang="en-US"/>
          </a:p>
          <a:p>
            <a:pPr>
              <a:buFont typeface="Wingdings" panose="05000000000000000000" charset="0"/>
              <a:buChar char="Ø"/>
            </a:pPr>
            <a:endParaRPr lang="en-IN" altLang="en-US"/>
          </a:p>
          <a:p>
            <a:pPr>
              <a:buFont typeface="Wingdings" panose="05000000000000000000" charset="0"/>
              <a:buChar char="Ø"/>
            </a:pPr>
            <a:endParaRPr lang="en-I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330325" y="1631315"/>
            <a:ext cx="2853055" cy="28530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000885" y="1794510"/>
            <a:ext cx="20840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1000">
                <a:solidFill>
                  <a:schemeClr val="bg1"/>
                </a:solidFill>
              </a:rPr>
              <a:t>Copyright (c) Alex Czech 2015</a:t>
            </a:r>
            <a:endParaRPr lang="en-IN" altLang="en-US" sz="1000">
              <a:solidFill>
                <a:schemeClr val="bg1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621665" y="4504055"/>
            <a:ext cx="41916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800">
                <a:sym typeface="+mn-ea"/>
              </a:rPr>
              <a:t>Czech, A., 2015. 3D PRINTED EXOSKELETON HANDS - IN ONE PIECE. [image] Available at: &lt;https://files.cults3d.com/uploaders/3695667/illustration-file/1435670806-19154-8542/Exo-Hand_Left_One_Piece_ISO_View_large.JPG&gt; [Accessed 25 November 2020].</a:t>
            </a:r>
            <a:endParaRPr lang="en-US" sz="800"/>
          </a:p>
          <a:p>
            <a:endParaRPr lang="en-US" sz="800"/>
          </a:p>
        </p:txBody>
      </p:sp>
      <p:sp>
        <p:nvSpPr>
          <p:cNvPr id="14" name="Text Box 13"/>
          <p:cNvSpPr txBox="1"/>
          <p:nvPr/>
        </p:nvSpPr>
        <p:spPr>
          <a:xfrm>
            <a:off x="5433695" y="4594860"/>
            <a:ext cx="231965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1000"/>
              <a:t>Top View of Assembled Parts</a:t>
            </a:r>
            <a:endParaRPr lang="en-GB" altLang="en-US" sz="1000"/>
          </a:p>
        </p:txBody>
      </p:sp>
      <p:pic>
        <p:nvPicPr>
          <p:cNvPr id="18" name="Picture 18" descr="20210117_183950"/>
          <p:cNvPicPr>
            <a:picLocks noChangeAspect="1"/>
          </p:cNvPicPr>
          <p:nvPr/>
        </p:nvPicPr>
        <p:blipFill>
          <a:blip r:embed="rId2"/>
          <a:srcRect l="13485" r="10788" b="3077"/>
          <a:stretch>
            <a:fillRect/>
          </a:stretch>
        </p:blipFill>
        <p:spPr>
          <a:xfrm>
            <a:off x="4653280" y="1373505"/>
            <a:ext cx="3881120" cy="3110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/>
              <a:t>Results: Working Prototype</a:t>
            </a:r>
            <a:endParaRPr lang="en-GB" altLang="en-US"/>
          </a:p>
        </p:txBody>
      </p:sp>
      <p:pic>
        <p:nvPicPr>
          <p:cNvPr id="3" name="Picture 9" descr="Working Prototype Up"/>
          <p:cNvPicPr>
            <a:picLocks noChangeAspect="1"/>
          </p:cNvPicPr>
          <p:nvPr>
            <p:ph sz="half" idx="4294967295"/>
          </p:nvPr>
        </p:nvPicPr>
        <p:blipFill>
          <a:blip r:embed="rId1"/>
          <a:srcRect l="24771" t="14906" r="23236" b="9054"/>
          <a:stretch>
            <a:fillRect/>
          </a:stretch>
        </p:blipFill>
        <p:spPr>
          <a:xfrm>
            <a:off x="1088390" y="1063625"/>
            <a:ext cx="2792095" cy="2008505"/>
          </a:xfrm>
          <a:prstGeom prst="rect">
            <a:avLst/>
          </a:prstGeom>
        </p:spPr>
      </p:pic>
      <p:pic>
        <p:nvPicPr>
          <p:cNvPr id="49" name="Picture 49" descr="Arduino Test 1"/>
          <p:cNvPicPr>
            <a:picLocks noChangeAspect="1"/>
          </p:cNvPicPr>
          <p:nvPr/>
        </p:nvPicPr>
        <p:blipFill>
          <a:blip r:embed="rId2"/>
          <a:srcRect t="15425" r="55771" b="31165"/>
          <a:stretch>
            <a:fillRect/>
          </a:stretch>
        </p:blipFill>
        <p:spPr>
          <a:xfrm>
            <a:off x="948690" y="3174365"/>
            <a:ext cx="3071495" cy="1680845"/>
          </a:xfrm>
          <a:prstGeom prst="rect">
            <a:avLst/>
          </a:prstGeom>
        </p:spPr>
      </p:pic>
      <p:pic>
        <p:nvPicPr>
          <p:cNvPr id="12" name="Picture 12" descr="Working Prototype Down"/>
          <p:cNvPicPr>
            <a:picLocks noChangeAspect="1"/>
          </p:cNvPicPr>
          <p:nvPr/>
        </p:nvPicPr>
        <p:blipFill>
          <a:blip r:embed="rId3"/>
          <a:srcRect l="22506" t="21092" r="20293" b="3861"/>
          <a:stretch>
            <a:fillRect/>
          </a:stretch>
        </p:blipFill>
        <p:spPr>
          <a:xfrm>
            <a:off x="5188585" y="1063625"/>
            <a:ext cx="2793365" cy="2061845"/>
          </a:xfrm>
          <a:prstGeom prst="rect">
            <a:avLst/>
          </a:prstGeom>
        </p:spPr>
      </p:pic>
      <p:pic>
        <p:nvPicPr>
          <p:cNvPr id="46" name="Picture 46" descr="Arduino Test 0"/>
          <p:cNvPicPr>
            <a:picLocks noChangeAspect="1"/>
          </p:cNvPicPr>
          <p:nvPr/>
        </p:nvPicPr>
        <p:blipFill>
          <a:blip r:embed="rId4"/>
          <a:srcRect t="8086" r="58571" b="53007"/>
          <a:stretch>
            <a:fillRect/>
          </a:stretch>
        </p:blipFill>
        <p:spPr>
          <a:xfrm>
            <a:off x="4834890" y="3220085"/>
            <a:ext cx="3708400" cy="147764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5433695" y="4693920"/>
            <a:ext cx="231965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1000"/>
              <a:t>Arduino Executing Down</a:t>
            </a:r>
            <a:endParaRPr lang="en-GB" altLang="en-US" sz="1000"/>
          </a:p>
        </p:txBody>
      </p:sp>
      <p:sp>
        <p:nvSpPr>
          <p:cNvPr id="4" name="Text Box 3"/>
          <p:cNvSpPr txBox="1"/>
          <p:nvPr/>
        </p:nvSpPr>
        <p:spPr>
          <a:xfrm>
            <a:off x="1324610" y="4855210"/>
            <a:ext cx="231965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1000"/>
              <a:t>Arduino Executing Up </a:t>
            </a:r>
            <a:endParaRPr lang="en-GB" altLang="en-US"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US" altLang="en-IN"/>
              <a:t>Results: Simulations </a:t>
            </a:r>
            <a:endParaRPr lang="en-US" altLang="en-IN"/>
          </a:p>
        </p:txBody>
      </p:sp>
      <p:sp>
        <p:nvSpPr>
          <p:cNvPr id="3" name="Content Placeholder 2"/>
          <p:cNvSpPr/>
          <p:nvPr>
            <p:ph sz="half" idx="1"/>
          </p:nvPr>
        </p:nvSpPr>
        <p:spPr>
          <a:xfrm>
            <a:off x="457200" y="1603375"/>
            <a:ext cx="4032250" cy="2991485"/>
          </a:xfrm>
        </p:spPr>
        <p:txBody>
          <a:bodyPr/>
          <a:p>
            <a:pPr lvl="1">
              <a:buFont typeface="Wingdings" panose="05000000000000000000" charset="0"/>
              <a:buChar char="Ø"/>
            </a:pPr>
            <a:r>
              <a:rPr lang="en-GB" altLang="en-US"/>
              <a:t>3D Ball Environment</a:t>
            </a:r>
            <a:endParaRPr lang="en-GB" altLang="en-US"/>
          </a:p>
        </p:txBody>
      </p:sp>
      <p:sp>
        <p:nvSpPr>
          <p:cNvPr id="5" name="Content Placeholder 2"/>
          <p:cNvSpPr/>
          <p:nvPr/>
        </p:nvSpPr>
        <p:spPr>
          <a:xfrm>
            <a:off x="4489450" y="1603375"/>
            <a:ext cx="4032250" cy="299148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257175" lvl="0" indent="-257175" algn="l" defTabSz="685800" eaLnBrk="1" fontAlgn="base" latinLnBrk="0" hangingPunct="1">
              <a:lnSpc>
                <a:spcPct val="100000"/>
              </a:lnSpc>
              <a:spcBef>
                <a:spcPct val="15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lvl="1" indent="-213995" algn="l" defTabSz="685800" eaLnBrk="1" fontAlgn="base" latinLnBrk="0" hangingPunct="1">
              <a:lnSpc>
                <a:spcPct val="100000"/>
              </a:lnSpc>
              <a:spcBef>
                <a:spcPct val="15000"/>
              </a:spcBef>
              <a:spcAft>
                <a:spcPct val="0"/>
              </a:spcAft>
              <a:buChar char="–"/>
              <a:defRPr sz="21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lvl="2" indent="-171450" algn="l" defTabSz="685800" eaLnBrk="1" fontAlgn="base" latinLnBrk="0" hangingPunct="1">
              <a:lnSpc>
                <a:spcPct val="100000"/>
              </a:lnSpc>
              <a:spcBef>
                <a:spcPct val="15000"/>
              </a:spcBef>
              <a:spcAft>
                <a:spcPct val="0"/>
              </a:spcAft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lvl="3" indent="-171450" algn="l" defTabSz="685800" eaLnBrk="1" fontAlgn="base" latinLnBrk="0" hangingPunct="1">
              <a:lnSpc>
                <a:spcPct val="100000"/>
              </a:lnSpc>
              <a:spcBef>
                <a:spcPct val="15000"/>
              </a:spcBef>
              <a:spcAft>
                <a:spcPct val="0"/>
              </a:spcAft>
              <a:buChar char="–"/>
              <a:defRPr sz="15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lvl="4" indent="-171450" algn="l" defTabSz="685800" eaLnBrk="1" fontAlgn="base" latinLnBrk="0" hangingPunct="1">
              <a:lnSpc>
                <a:spcPct val="100000"/>
              </a:lnSpc>
              <a:spcBef>
                <a:spcPct val="15000"/>
              </a:spcBef>
              <a:spcAft>
                <a:spcPct val="0"/>
              </a:spcAft>
              <a:buChar char="»"/>
              <a:defRPr sz="15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lvl="5" indent="-171450" algn="l" defTabSz="685800" eaLnBrk="1" fontAlgn="base" latinLnBrk="0" hangingPunct="1">
              <a:lnSpc>
                <a:spcPct val="100000"/>
              </a:lnSpc>
              <a:spcBef>
                <a:spcPct val="15000"/>
              </a:spcBef>
              <a:spcAft>
                <a:spcPct val="0"/>
              </a:spcAft>
              <a:buChar char="»"/>
              <a:defRPr sz="15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lvl="6" indent="-171450" algn="l" defTabSz="685800" eaLnBrk="1" fontAlgn="base" latinLnBrk="0" hangingPunct="1">
              <a:lnSpc>
                <a:spcPct val="100000"/>
              </a:lnSpc>
              <a:spcBef>
                <a:spcPct val="15000"/>
              </a:spcBef>
              <a:spcAft>
                <a:spcPct val="0"/>
              </a:spcAft>
              <a:buChar char="»"/>
              <a:defRPr sz="15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lvl="7" indent="-171450" algn="l" defTabSz="685800" eaLnBrk="1" fontAlgn="base" latinLnBrk="0" hangingPunct="1">
              <a:lnSpc>
                <a:spcPct val="100000"/>
              </a:lnSpc>
              <a:spcBef>
                <a:spcPct val="15000"/>
              </a:spcBef>
              <a:spcAft>
                <a:spcPct val="0"/>
              </a:spcAft>
              <a:buChar char="»"/>
              <a:defRPr sz="15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lvl="8" indent="-171450" algn="l" defTabSz="685800" eaLnBrk="1" fontAlgn="base" latinLnBrk="0" hangingPunct="1">
              <a:lnSpc>
                <a:spcPct val="100000"/>
              </a:lnSpc>
              <a:spcBef>
                <a:spcPct val="15000"/>
              </a:spcBef>
              <a:spcAft>
                <a:spcPct val="0"/>
              </a:spcAft>
              <a:buChar char="»"/>
              <a:defRPr sz="15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charset="0"/>
              <a:buChar char="Ø"/>
            </a:pPr>
            <a:r>
              <a:rPr lang="en-GB" altLang="en-US"/>
              <a:t>Jumping Car</a:t>
            </a:r>
            <a:r>
              <a:rPr lang="en-GB" altLang="en-US" baseline="30000"/>
              <a:t>[15]</a:t>
            </a:r>
            <a:r>
              <a:rPr lang="en-GB" altLang="en-US"/>
              <a:t> Enviroment</a:t>
            </a:r>
            <a:endParaRPr lang="en-US" altLang="en-IN"/>
          </a:p>
          <a:p>
            <a:pPr lvl="1">
              <a:buFont typeface="Wingdings" panose="05000000000000000000" charset="0"/>
              <a:buChar char="Ø"/>
            </a:pPr>
            <a:endParaRPr lang="en-US" altLang="en-IN"/>
          </a:p>
        </p:txBody>
      </p:sp>
      <p:sp>
        <p:nvSpPr>
          <p:cNvPr id="7" name="Text Box 6"/>
          <p:cNvSpPr txBox="1"/>
          <p:nvPr/>
        </p:nvSpPr>
        <p:spPr>
          <a:xfrm>
            <a:off x="1356360" y="4399915"/>
            <a:ext cx="24504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3D Ball Game Still</a:t>
            </a:r>
            <a:r>
              <a:rPr lang="en-US" baseline="30000"/>
              <a:t>[10]</a:t>
            </a:r>
            <a:endParaRPr lang="en-US" baseline="30000"/>
          </a:p>
        </p:txBody>
      </p:sp>
      <p:sp>
        <p:nvSpPr>
          <p:cNvPr id="8" name="Text Box 7"/>
          <p:cNvSpPr txBox="1"/>
          <p:nvPr/>
        </p:nvSpPr>
        <p:spPr>
          <a:xfrm>
            <a:off x="5876925" y="4242435"/>
            <a:ext cx="18840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/>
              <a:t>Jumping Car Still</a:t>
            </a:r>
            <a:r>
              <a:rPr lang="en-GB" altLang="en-US" baseline="30000"/>
              <a:t>[15]</a:t>
            </a:r>
            <a:endParaRPr lang="en-GB" altLang="en-US" baseline="30000"/>
          </a:p>
        </p:txBody>
      </p:sp>
      <p:pic>
        <p:nvPicPr>
          <p:cNvPr id="47" name="Picture 5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475" y="2040890"/>
            <a:ext cx="3658870" cy="22834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Content Placeholder 2"/>
          <p:cNvSpPr/>
          <p:nvPr/>
        </p:nvSpPr>
        <p:spPr>
          <a:xfrm>
            <a:off x="565785" y="1062990"/>
            <a:ext cx="8121650" cy="54102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257175" lvl="0" indent="-257175" algn="l" defTabSz="685800" eaLnBrk="1" fontAlgn="base" latinLnBrk="0" hangingPunct="1">
              <a:lnSpc>
                <a:spcPct val="100000"/>
              </a:lnSpc>
              <a:spcBef>
                <a:spcPct val="15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lvl="1" indent="-213995" algn="l" defTabSz="685800" eaLnBrk="1" fontAlgn="base" latinLnBrk="0" hangingPunct="1">
              <a:lnSpc>
                <a:spcPct val="100000"/>
              </a:lnSpc>
              <a:spcBef>
                <a:spcPct val="15000"/>
              </a:spcBef>
              <a:spcAft>
                <a:spcPct val="0"/>
              </a:spcAft>
              <a:buChar char="–"/>
              <a:defRPr sz="21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lvl="2" indent="-171450" algn="l" defTabSz="685800" eaLnBrk="1" fontAlgn="base" latinLnBrk="0" hangingPunct="1">
              <a:lnSpc>
                <a:spcPct val="100000"/>
              </a:lnSpc>
              <a:spcBef>
                <a:spcPct val="15000"/>
              </a:spcBef>
              <a:spcAft>
                <a:spcPct val="0"/>
              </a:spcAft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lvl="3" indent="-171450" algn="l" defTabSz="685800" eaLnBrk="1" fontAlgn="base" latinLnBrk="0" hangingPunct="1">
              <a:lnSpc>
                <a:spcPct val="100000"/>
              </a:lnSpc>
              <a:spcBef>
                <a:spcPct val="15000"/>
              </a:spcBef>
              <a:spcAft>
                <a:spcPct val="0"/>
              </a:spcAft>
              <a:buChar char="–"/>
              <a:defRPr sz="15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lvl="4" indent="-171450" algn="l" defTabSz="685800" eaLnBrk="1" fontAlgn="base" latinLnBrk="0" hangingPunct="1">
              <a:lnSpc>
                <a:spcPct val="100000"/>
              </a:lnSpc>
              <a:spcBef>
                <a:spcPct val="15000"/>
              </a:spcBef>
              <a:spcAft>
                <a:spcPct val="0"/>
              </a:spcAft>
              <a:buChar char="»"/>
              <a:defRPr sz="15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lvl="5" indent="-171450" algn="l" defTabSz="685800" eaLnBrk="1" fontAlgn="base" latinLnBrk="0" hangingPunct="1">
              <a:lnSpc>
                <a:spcPct val="100000"/>
              </a:lnSpc>
              <a:spcBef>
                <a:spcPct val="15000"/>
              </a:spcBef>
              <a:spcAft>
                <a:spcPct val="0"/>
              </a:spcAft>
              <a:buChar char="»"/>
              <a:defRPr sz="15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lvl="6" indent="-171450" algn="l" defTabSz="685800" eaLnBrk="1" fontAlgn="base" latinLnBrk="0" hangingPunct="1">
              <a:lnSpc>
                <a:spcPct val="100000"/>
              </a:lnSpc>
              <a:spcBef>
                <a:spcPct val="15000"/>
              </a:spcBef>
              <a:spcAft>
                <a:spcPct val="0"/>
              </a:spcAft>
              <a:buChar char="»"/>
              <a:defRPr sz="15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lvl="7" indent="-171450" algn="l" defTabSz="685800" eaLnBrk="1" fontAlgn="base" latinLnBrk="0" hangingPunct="1">
              <a:lnSpc>
                <a:spcPct val="100000"/>
              </a:lnSpc>
              <a:spcBef>
                <a:spcPct val="15000"/>
              </a:spcBef>
              <a:spcAft>
                <a:spcPct val="0"/>
              </a:spcAft>
              <a:buChar char="»"/>
              <a:defRPr sz="15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lvl="8" indent="-171450" algn="l" defTabSz="685800" eaLnBrk="1" fontAlgn="base" latinLnBrk="0" hangingPunct="1">
              <a:lnSpc>
                <a:spcPct val="100000"/>
              </a:lnSpc>
              <a:spcBef>
                <a:spcPct val="15000"/>
              </a:spcBef>
              <a:spcAft>
                <a:spcPct val="0"/>
              </a:spcAft>
              <a:buChar char="»"/>
              <a:defRPr sz="15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charset="0"/>
              <a:buChar char="Ø"/>
            </a:pPr>
            <a:r>
              <a:rPr lang="en-US" altLang="en-IN">
                <a:sym typeface="+mn-ea"/>
              </a:rPr>
              <a:t>S</a:t>
            </a:r>
            <a:r>
              <a:rPr lang="en-IN" altLang="en-US">
                <a:sym typeface="+mn-ea"/>
              </a:rPr>
              <a:t>imulated</a:t>
            </a:r>
            <a:r>
              <a:rPr lang="en-IN" altLang="en-US">
                <a:sym typeface="+mn-ea"/>
              </a:rPr>
              <a:t> </a:t>
            </a:r>
            <a:r>
              <a:rPr lang="en-GB" altLang="en-IN">
                <a:sym typeface="+mn-ea"/>
              </a:rPr>
              <a:t>Environments in Unity</a:t>
            </a:r>
            <a:endParaRPr lang="en-US" altLang="en-IN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rcRect r="10120" b="21658"/>
          <a:stretch>
            <a:fillRect/>
          </a:stretch>
        </p:blipFill>
        <p:spPr>
          <a:xfrm>
            <a:off x="4959350" y="2288540"/>
            <a:ext cx="3635375" cy="17887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Results: Metrics of AI Models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144270"/>
            <a:ext cx="4115435" cy="3743960"/>
          </a:xfrm>
        </p:spPr>
        <p:txBody>
          <a:bodyPr/>
          <a:p>
            <a:r>
              <a:rPr lang="en-GB" altLang="en-US" sz="1600"/>
              <a:t>3D Ball Environement</a:t>
            </a:r>
            <a:endParaRPr lang="en-US" sz="1600"/>
          </a:p>
          <a:p>
            <a:endParaRPr lang="en-US"/>
          </a:p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654296" y="1144270"/>
            <a:ext cx="4032504" cy="3394472"/>
          </a:xfrm>
        </p:spPr>
        <p:txBody>
          <a:bodyPr/>
          <a:p>
            <a:r>
              <a:rPr lang="en-GB" altLang="en-US" sz="1600">
                <a:sym typeface="+mn-ea"/>
              </a:rPr>
              <a:t>Jumping Car Environment</a:t>
            </a:r>
            <a:endParaRPr lang="en-US" sz="1600"/>
          </a:p>
          <a:p>
            <a:endParaRPr lang="en-US"/>
          </a:p>
        </p:txBody>
      </p:sp>
      <p:pic>
        <p:nvPicPr>
          <p:cNvPr id="53" name="Picture 53" descr="High Score"/>
          <p:cNvPicPr>
            <a:picLocks noChangeAspect="1"/>
          </p:cNvPicPr>
          <p:nvPr/>
        </p:nvPicPr>
        <p:blipFill>
          <a:blip r:embed="rId1"/>
          <a:srcRect l="1331" t="13448" r="63508" b="15030"/>
          <a:stretch>
            <a:fillRect/>
          </a:stretch>
        </p:blipFill>
        <p:spPr>
          <a:xfrm>
            <a:off x="5664835" y="3482340"/>
            <a:ext cx="2012315" cy="13779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555" y="1456055"/>
            <a:ext cx="4206240" cy="2019300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6510020" y="4860290"/>
            <a:ext cx="50292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 sz="800"/>
              <a:t>Steps</a:t>
            </a:r>
            <a:endParaRPr lang="en-GB" altLang="en-US" sz="800"/>
          </a:p>
        </p:txBody>
      </p:sp>
      <p:sp>
        <p:nvSpPr>
          <p:cNvPr id="18" name="Text Box 17"/>
          <p:cNvSpPr txBox="1"/>
          <p:nvPr/>
        </p:nvSpPr>
        <p:spPr>
          <a:xfrm rot="10800000">
            <a:off x="5527040" y="3792220"/>
            <a:ext cx="290195" cy="7467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GB" altLang="en-US" sz="700"/>
              <a:t>High Score</a:t>
            </a:r>
            <a:endParaRPr lang="en-GB" altLang="en-US" sz="70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35" y="1451610"/>
            <a:ext cx="4274820" cy="2087880"/>
          </a:xfrm>
          <a:prstGeom prst="rect">
            <a:avLst/>
          </a:prstGeom>
        </p:spPr>
      </p:pic>
      <p:pic>
        <p:nvPicPr>
          <p:cNvPr id="54" name="Picture 54" descr="Losses"/>
          <p:cNvPicPr>
            <a:picLocks noChangeAspect="1"/>
          </p:cNvPicPr>
          <p:nvPr/>
        </p:nvPicPr>
        <p:blipFill>
          <a:blip r:embed="rId4"/>
          <a:srcRect l="263" t="14358" r="55655" b="13536"/>
          <a:stretch>
            <a:fillRect/>
          </a:stretch>
        </p:blipFill>
        <p:spPr>
          <a:xfrm>
            <a:off x="1387475" y="3493770"/>
            <a:ext cx="1992630" cy="1454150"/>
          </a:xfrm>
          <a:prstGeom prst="rect">
            <a:avLst/>
          </a:prstGeom>
        </p:spPr>
      </p:pic>
      <p:sp>
        <p:nvSpPr>
          <p:cNvPr id="20" name="Text Box 19"/>
          <p:cNvSpPr txBox="1"/>
          <p:nvPr/>
        </p:nvSpPr>
        <p:spPr>
          <a:xfrm rot="10800000">
            <a:off x="1408430" y="3859530"/>
            <a:ext cx="321310" cy="8077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GB" altLang="en-US" sz="900"/>
              <a:t>Policy Loss</a:t>
            </a:r>
            <a:endParaRPr lang="en-GB" altLang="en-US" sz="900"/>
          </a:p>
        </p:txBody>
      </p:sp>
      <p:sp>
        <p:nvSpPr>
          <p:cNvPr id="21" name="Text Box 20"/>
          <p:cNvSpPr txBox="1"/>
          <p:nvPr/>
        </p:nvSpPr>
        <p:spPr>
          <a:xfrm>
            <a:off x="2275205" y="4913630"/>
            <a:ext cx="48006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 sz="900"/>
              <a:t>Steps</a:t>
            </a:r>
            <a:endParaRPr lang="en-GB" altLang="en-US" sz="9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/>
              <a:t>Results: Serial Communication</a:t>
            </a:r>
            <a:endParaRPr lang="en-GB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998595" y="1130935"/>
            <a:ext cx="4961255" cy="134493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998595" y="2925445"/>
            <a:ext cx="4993005" cy="1417955"/>
          </a:xfrm>
          <a:prstGeom prst="rect">
            <a:avLst/>
          </a:prstGeom>
        </p:spPr>
      </p:pic>
      <p:pic>
        <p:nvPicPr>
          <p:cNvPr id="39" name="Picture 39" descr="SerialCommunicationLog"/>
          <p:cNvPicPr>
            <a:picLocks noChangeAspect="1"/>
          </p:cNvPicPr>
          <p:nvPr/>
        </p:nvPicPr>
        <p:blipFill>
          <a:blip r:embed="rId3"/>
          <a:srcRect t="43707" r="61272" b="40733"/>
          <a:stretch>
            <a:fillRect/>
          </a:stretch>
        </p:blipFill>
        <p:spPr>
          <a:xfrm>
            <a:off x="457200" y="3018155"/>
            <a:ext cx="3422015" cy="123190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5332095" y="4448810"/>
            <a:ext cx="23266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 sz="1200"/>
              <a:t>After ‘Left’ Command Execution</a:t>
            </a:r>
            <a:endParaRPr lang="en-GB" altLang="en-US" sz="1200"/>
          </a:p>
        </p:txBody>
      </p:sp>
      <p:sp>
        <p:nvSpPr>
          <p:cNvPr id="13" name="Text Box 12"/>
          <p:cNvSpPr txBox="1"/>
          <p:nvPr/>
        </p:nvSpPr>
        <p:spPr>
          <a:xfrm>
            <a:off x="5237480" y="2562860"/>
            <a:ext cx="25165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 sz="1200"/>
              <a:t>Before ‘Left’ Command Execution</a:t>
            </a:r>
            <a:endParaRPr lang="en-GB" altLang="en-US" sz="1200"/>
          </a:p>
        </p:txBody>
      </p:sp>
      <p:sp>
        <p:nvSpPr>
          <p:cNvPr id="14" name="Text Box 13"/>
          <p:cNvSpPr txBox="1"/>
          <p:nvPr/>
        </p:nvSpPr>
        <p:spPr>
          <a:xfrm>
            <a:off x="1457960" y="4343400"/>
            <a:ext cx="134366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 sz="1200"/>
              <a:t>Unity Serial Log </a:t>
            </a:r>
            <a:endParaRPr lang="en-GB" altLang="en-US" sz="1200"/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4"/>
          <a:srcRect r="63518"/>
          <a:stretch>
            <a:fillRect/>
          </a:stretch>
        </p:blipFill>
        <p:spPr>
          <a:xfrm>
            <a:off x="775970" y="1393825"/>
            <a:ext cx="2707640" cy="104902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 Box 17"/>
          <p:cNvSpPr txBox="1"/>
          <p:nvPr/>
        </p:nvSpPr>
        <p:spPr>
          <a:xfrm>
            <a:off x="831850" y="2475865"/>
            <a:ext cx="25965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 altLang="en-US" sz="1200"/>
              <a:t>Unity Arduino Lookup Table for Left</a:t>
            </a:r>
            <a:endParaRPr lang="en-GB" altLang="en-US"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/>
              <a:t>Problem Statement </a:t>
            </a:r>
            <a:endParaRPr lang="en-US" sz="3300"/>
          </a:p>
        </p:txBody>
      </p:sp>
      <p:sp>
        <p:nvSpPr>
          <p:cNvPr id="166" name="Google Shape;166;p18"/>
          <p:cNvSpPr txBox="1"/>
          <p:nvPr>
            <p:ph idx="1"/>
          </p:nvPr>
        </p:nvSpPr>
        <p:spPr>
          <a:xfrm>
            <a:off x="457200" y="955675"/>
            <a:ext cx="8335645" cy="1407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IN" sz="2000"/>
              <a:t>Next-generation gaming experience has been revolutionized with VR/AR. This has lead to development of controllers and is active area of research. New users need assistance while playing with these controllers for first time. </a:t>
            </a:r>
            <a:endParaRPr lang="en-IN" sz="2000"/>
          </a:p>
          <a:p>
            <a:pPr lvl="0" algn="l" rtl="0">
              <a:spcBef>
                <a:spcPts val="1600"/>
              </a:spcBef>
              <a:spcAft>
                <a:spcPts val="0"/>
              </a:spcAft>
              <a:buFont typeface="Wingdings" panose="05000000000000000000" charset="0"/>
              <a:buChar char="o"/>
            </a:pPr>
            <a:r>
              <a:rPr lang="en-US" altLang="en-GB" sz="1400">
                <a:sym typeface="+mn-ea"/>
              </a:rPr>
              <a:t>Use Open-Source model of Haptic Feedback Exoskeleton Hand</a:t>
            </a:r>
            <a:endParaRPr lang="en-US" altLang="en-GB" sz="1400"/>
          </a:p>
          <a:p>
            <a:pPr lvl="0" algn="l" rtl="0">
              <a:spcBef>
                <a:spcPts val="1600"/>
              </a:spcBef>
              <a:spcAft>
                <a:spcPts val="0"/>
              </a:spcAft>
              <a:buFont typeface="Wingdings" panose="05000000000000000000" charset="0"/>
              <a:buChar char="o"/>
            </a:pPr>
            <a:r>
              <a:rPr lang="en-US" altLang="en-GB" sz="1400"/>
              <a:t>Create Simulation Environment for Training and Testing using Unity/Python</a:t>
            </a:r>
            <a:endParaRPr lang="en-US" altLang="en-GB" sz="1400"/>
          </a:p>
          <a:p>
            <a:pPr lvl="0" algn="l" rtl="0">
              <a:spcBef>
                <a:spcPts val="1600"/>
              </a:spcBef>
              <a:spcAft>
                <a:spcPts val="0"/>
              </a:spcAft>
              <a:buFont typeface="Wingdings" panose="05000000000000000000" charset="0"/>
              <a:buChar char="o"/>
            </a:pPr>
            <a:r>
              <a:rPr lang="en-US" altLang="en-GB" sz="1400"/>
              <a:t>Use AI to control movement of assistant while taking input from Simulation Environment</a:t>
            </a:r>
            <a:endParaRPr lang="en-US" altLang="en-GB" sz="1400"/>
          </a:p>
          <a:p>
            <a:pPr lvl="0" algn="l" rtl="0">
              <a:spcBef>
                <a:spcPts val="1600"/>
              </a:spcBef>
              <a:spcAft>
                <a:spcPts val="0"/>
              </a:spcAft>
              <a:buFont typeface="Wingdings" panose="05000000000000000000" charset="0"/>
              <a:buChar char="o"/>
            </a:pPr>
            <a:endParaRPr lang="en-US" altLang="en-GB"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/>
              <a:t>Results: Final Game Implementation</a:t>
            </a:r>
            <a:endParaRPr lang="en-GB" altLang="en-US"/>
          </a:p>
        </p:txBody>
      </p:sp>
      <p:pic>
        <p:nvPicPr>
          <p:cNvPr id="40" name="Picture 6"/>
          <p:cNvPicPr>
            <a:picLocks noChangeAspect="1"/>
          </p:cNvPicPr>
          <p:nvPr>
            <p:ph sz="half" idx="1"/>
          </p:nvPr>
        </p:nvPicPr>
        <p:blipFill>
          <a:blip r:embed="rId1"/>
          <a:srcRect l="6672" t="7192" r="7881" b="4069"/>
          <a:stretch>
            <a:fillRect/>
          </a:stretch>
        </p:blipFill>
        <p:spPr>
          <a:xfrm>
            <a:off x="213360" y="1062990"/>
            <a:ext cx="2916555" cy="3196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Picture 7"/>
          <p:cNvPicPr>
            <a:picLocks noChangeAspect="1"/>
          </p:cNvPicPr>
          <p:nvPr>
            <p:ph sz="half" idx="2"/>
          </p:nvPr>
        </p:nvPicPr>
        <p:blipFill>
          <a:blip r:embed="rId2"/>
          <a:srcRect l="4796" t="6263" r="9446" b="3058"/>
          <a:stretch>
            <a:fillRect/>
          </a:stretch>
        </p:blipFill>
        <p:spPr>
          <a:xfrm>
            <a:off x="3273425" y="1062990"/>
            <a:ext cx="2909570" cy="3196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300" y="1062990"/>
            <a:ext cx="2624455" cy="318643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 Box 17"/>
          <p:cNvSpPr txBox="1"/>
          <p:nvPr/>
        </p:nvSpPr>
        <p:spPr>
          <a:xfrm>
            <a:off x="212725" y="4312285"/>
            <a:ext cx="29171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1200"/>
              <a:t>AI Sensing Obstacle &amp; Arduino Executing Command</a:t>
            </a:r>
            <a:endParaRPr lang="en-GB" altLang="en-US" sz="1200"/>
          </a:p>
        </p:txBody>
      </p:sp>
      <p:sp>
        <p:nvSpPr>
          <p:cNvPr id="7" name="Text Box 6"/>
          <p:cNvSpPr txBox="1"/>
          <p:nvPr/>
        </p:nvSpPr>
        <p:spPr>
          <a:xfrm>
            <a:off x="3265805" y="4312285"/>
            <a:ext cx="29171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1200"/>
              <a:t>Arduino Unity Communication &amp; Update in Unity Environment</a:t>
            </a:r>
            <a:endParaRPr lang="en-GB" altLang="en-US" sz="1200"/>
          </a:p>
        </p:txBody>
      </p:sp>
      <p:sp>
        <p:nvSpPr>
          <p:cNvPr id="8" name="Text Box 7"/>
          <p:cNvSpPr txBox="1"/>
          <p:nvPr/>
        </p:nvSpPr>
        <p:spPr>
          <a:xfrm>
            <a:off x="6337300" y="4312285"/>
            <a:ext cx="2624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GB" altLang="en-US" sz="1200"/>
              <a:t>Obstacle Successfully Escaped and Score Increased</a:t>
            </a:r>
            <a:endParaRPr lang="en-GB" altLang="en-US"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IN" altLang="en-US"/>
              <a:t>Reference List</a:t>
            </a:r>
            <a:endParaRPr lang="en-IN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925830"/>
            <a:ext cx="8229600" cy="3668395"/>
          </a:xfrm>
        </p:spPr>
        <p:txBody>
          <a:bodyPr/>
          <a:p>
            <a:pPr marL="0" indent="0">
              <a:buNone/>
            </a:pPr>
            <a:r>
              <a:rPr lang="en-US" sz="1200"/>
              <a:t>[1]Czech, A., 2015. 3D PRINTED EXOSKELETON HANDS - IN ONE PIECE. [image] Available at: https://files.cults3d.com/uploaders/3695667/illustration-file/1435670806-19154-8542/Exo-Hand_Left_One_Piece_ISO_View_large.JPG&gt; [Accessed 25 November 2020].</a:t>
            </a:r>
            <a:endParaRPr lang="en-US" sz="1200"/>
          </a:p>
          <a:p>
            <a:pPr marL="0" indent="0">
              <a:buNone/>
            </a:pPr>
            <a:r>
              <a:rPr lang="en-US" sz="1200"/>
              <a:t>[2]A. Imran, “Training a Robotic Arm to do Human-Like Tasks using RL,” Data Driven Investor, 28-Feb-2019. [Online]. Available: https://medium.com/dastadriveninvestor/training-a-robotic-arm-to-do-human-like-tasks-using-rl-8d3106c87aaf. [Accessed: 25-Nov-2020].</a:t>
            </a:r>
            <a:endParaRPr lang="en-US" sz="1200"/>
          </a:p>
          <a:p>
            <a:pPr marL="0" indent="0">
              <a:buNone/>
            </a:pPr>
            <a:r>
              <a:rPr lang="en-US" sz="1200"/>
              <a:t>[3]Perret, Jérôme &amp; Vander Poorten, Emmanuel. (2018). Touching Virtual Reality: a Review of Haptic Gloves. </a:t>
            </a:r>
            <a:endParaRPr lang="en-US" sz="1200"/>
          </a:p>
          <a:p>
            <a:pPr marL="0" indent="0">
              <a:buNone/>
            </a:pPr>
            <a:r>
              <a:rPr lang="en-US" sz="1200"/>
              <a:t>[4]D. Marwah, S. Srivastava, A. Gupta, and S. Verma, “Chrome Dino Run using Reinforcement Learning,” arXiv [cs.AI], 2020.</a:t>
            </a:r>
            <a:endParaRPr lang="en-US" sz="1200"/>
          </a:p>
          <a:p>
            <a:pPr marL="0" indent="0">
              <a:buNone/>
            </a:pPr>
            <a:r>
              <a:rPr lang="en-US" sz="1200"/>
              <a:t>[5]Wikipedia contributors, “Q-learning,” Wikipedia, The Free Encyclopedia, 20-Oct-2020. [Online]. Available: https://en.wikipedia.org/w/index.php?title=Q-learning&amp;oldid=984486286. [Accessed: 25-Nov-2020].</a:t>
            </a:r>
            <a:endParaRPr lang="en-US" sz="1200"/>
          </a:p>
          <a:p>
            <a:pPr marL="0" indent="0">
              <a:buNone/>
            </a:pPr>
            <a:r>
              <a:rPr lang="en-US" sz="1200"/>
              <a:t>[6]A. Juliani et al., “Unity: A general platform for intelligent agents,” arXiv [cs.LG], 2018.</a:t>
            </a:r>
            <a:endParaRPr lang="en-US" sz="1200"/>
          </a:p>
          <a:p>
            <a:pPr marL="0" indent="0">
              <a:buNone/>
            </a:pPr>
            <a:r>
              <a:rPr lang="en-US" sz="1200"/>
              <a:t>[7]"An introduction to Q-Learning: reinforcement learning", freeCodeCamp.org, 2018. [Online]. Available: https://www.freecodecamp.org/news/an-introduction-to-q-learning-reinforcement-learning-14ac0b4493cc/. [Accessed: 25- Nov- 2020].</a:t>
            </a:r>
            <a:endParaRPr lang="en-US" sz="1200"/>
          </a:p>
          <a:p>
            <a:pPr marL="0" indent="0">
              <a:buNone/>
            </a:pPr>
            <a:r>
              <a:rPr lang="en-US" sz="1200"/>
              <a:t>[8]"Understanding the Role of AI in Gaming", AiThority, 2020. [Online]. Available: https://aithority.com/computer-games/understanding-the-role-of-ai-in-gaming/. [Accessed: 25- Nov- 2020].</a:t>
            </a:r>
            <a:endParaRPr lang="en-US" sz="1200"/>
          </a:p>
          <a:p>
            <a:pPr marL="0" indent="0">
              <a:buNone/>
            </a:pPr>
            <a:r>
              <a:rPr lang="en-US" sz="1200"/>
              <a:t>[9]"What Is AI in Gaming? – Arm", Arm.com, 2020. [Online]. Available:  https://www.arm.com/glossary/ai-in-gaming. [Accessed: 25- Nov- 2020].’</a:t>
            </a:r>
            <a:endParaRPr lang="en-US" sz="1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/>
              <a:t>References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 algn="l">
              <a:buClrTx/>
              <a:buSzTx/>
              <a:buFontTx/>
              <a:buNone/>
            </a:pPr>
            <a:r>
              <a:rPr lang="en-US" sz="1200">
                <a:sym typeface="+mn-ea"/>
              </a:rPr>
              <a:t>[10]"Unity-Technologies/ml-agents", GitHub, 2021. [Online]. Available: https://github.com/Unity-Technologies/ml-agents/blob/0.15.1/docs/Getting-Started-with-Balance-Ball.md. [Accessed: 31- Mar- 2021].</a:t>
            </a:r>
            <a:endParaRPr lang="en-US" sz="1200">
              <a:sym typeface="+mn-ea"/>
            </a:endParaRPr>
          </a:p>
          <a:p>
            <a:pPr marL="0" indent="0" algn="l">
              <a:buClrTx/>
              <a:buSzTx/>
              <a:buFontTx/>
              <a:buNone/>
            </a:pPr>
            <a:r>
              <a:rPr lang="en-US" sz="1200">
                <a:sym typeface="+mn-ea"/>
              </a:rPr>
              <a:t>[11]“techwithtim/NEAT-Flappy-Bird", GitHub, 2021. [Online]. Available: https://github.com/techwithtim/NEAT-Flappy-Bird. [Accessed: 31- Mar- 2021].</a:t>
            </a:r>
            <a:endParaRPr lang="en-US" sz="1200"/>
          </a:p>
          <a:p>
            <a:pPr marL="0" indent="0" algn="l">
              <a:buClrTx/>
              <a:buSzTx/>
              <a:buFontTx/>
              <a:buNone/>
            </a:pPr>
            <a:r>
              <a:rPr lang="en-US" sz="1200">
                <a:sym typeface="+mn-ea"/>
              </a:rPr>
              <a:t>[12]Orozco, Mauricio &amp; Silva, Juan &amp; El Saddik, Abdulmotaleb &amp; Petriu, Emil. (2012). The Role of Haptics in Games. 10.5772/32809. </a:t>
            </a:r>
            <a:endParaRPr lang="en-US" sz="1200"/>
          </a:p>
          <a:p>
            <a:pPr marL="0" indent="0" algn="l">
              <a:buClrTx/>
              <a:buSzTx/>
              <a:buFontTx/>
              <a:buNone/>
            </a:pPr>
            <a:r>
              <a:rPr lang="en-US" sz="1200">
                <a:sym typeface="+mn-ea"/>
              </a:rPr>
              <a:t>[13]Ben-Tzvi, Pinhas &amp; Ma, Zhou. (2014). Sensing and Force-Feedback Exoskeleton (SAFE) Glove. IEEE Transactions on Neural Systems and Rehabilitation Engineering. 23. 10.1109/TNSRE.2014.2378171. </a:t>
            </a:r>
            <a:endParaRPr lang="en-US" sz="1200"/>
          </a:p>
          <a:p>
            <a:pPr marL="0" indent="0" algn="l">
              <a:buClrTx/>
              <a:buSzTx/>
              <a:buFontTx/>
              <a:buNone/>
            </a:pPr>
            <a:r>
              <a:rPr lang="en-US" sz="1200">
                <a:sym typeface="+mn-ea"/>
              </a:rPr>
              <a:t>[14]Mnih, Volodymyr &amp; Kavukcuoglu, Koray &amp; Silver, David &amp; Graves, Alex &amp; Antonoglou, Ioannis &amp; Wierstra, Daan &amp; Riedmiller, Martin. (2013). Playing Atari with Deep Reinforcement Learning. </a:t>
            </a:r>
            <a:endParaRPr lang="en-US" sz="1200"/>
          </a:p>
          <a:p>
            <a:pPr marL="0" indent="0" algn="l">
              <a:buClrTx/>
              <a:buSzTx/>
              <a:buFontTx/>
              <a:buNone/>
            </a:pPr>
            <a:r>
              <a:rPr lang="en-US" sz="1200">
                <a:sym typeface="+mn-ea"/>
              </a:rPr>
              <a:t>[15]S. Schuchmann, "Sebastian-Schuchmann/A.I.-Jumping-Cars-ML-Agents-Example", GitHub, 2020. [Online]. Available: https://github.com/Sebastian-Schuchmann/A.I.-Jumping-Cars-ML-Agents-Example/tree/TutorialCompleted. [Accessed: 11- Apr- 2021].</a:t>
            </a:r>
            <a:endParaRPr lang="en-US" sz="1200"/>
          </a:p>
          <a:p>
            <a:pPr algn="l">
              <a:buClrTx/>
              <a:buSzTx/>
              <a:buFontTx/>
            </a:pPr>
            <a:endParaRPr lang="en-US"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920" y="273685"/>
            <a:ext cx="7886700" cy="789305"/>
          </a:xfrm>
        </p:spPr>
        <p:txBody>
          <a:bodyPr/>
          <a:p>
            <a:r>
              <a:rPr lang="en-US"/>
              <a:t>Specifications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920" y="1114425"/>
            <a:ext cx="3868420" cy="367030"/>
          </a:xfrm>
        </p:spPr>
        <p:txBody>
          <a:bodyPr/>
          <a:p>
            <a:pPr algn="ctr"/>
            <a:r>
              <a:rPr lang="en-US" altLang="en-IN" sz="2000" b="0">
                <a:sym typeface="+mn-ea"/>
              </a:rPr>
              <a:t>Hardware</a:t>
            </a:r>
            <a:endParaRPr lang="en-US" altLang="en-IN" sz="2000" b="0"/>
          </a:p>
        </p:txBody>
      </p:sp>
      <p:sp>
        <p:nvSpPr>
          <p:cNvPr id="184" name="Google Shape;184;p21"/>
          <p:cNvSpPr txBox="1"/>
          <p:nvPr>
            <p:ph sz="half" idx="2"/>
          </p:nvPr>
        </p:nvSpPr>
        <p:spPr>
          <a:xfrm>
            <a:off x="622935" y="1481455"/>
            <a:ext cx="3868420" cy="32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8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en-IN" sz="1600"/>
              <a:t>3D Printing Model (15x15cm)</a:t>
            </a:r>
            <a:endParaRPr lang="en-US" altLang="en-IN" sz="1600"/>
          </a:p>
          <a:p>
            <a:pPr lvl="1" algn="l" rtl="0">
              <a:lnSpc>
                <a:spcPct val="8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en-IN" sz="1200"/>
              <a:t>Filament material: ABS</a:t>
            </a:r>
            <a:endParaRPr lang="en-US" altLang="en-IN" sz="1200"/>
          </a:p>
          <a:p>
            <a:pPr lvl="1" algn="l" rtl="0">
              <a:lnSpc>
                <a:spcPct val="8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en-IN" sz="1200"/>
              <a:t>Resolution:0.2mm</a:t>
            </a:r>
            <a:endParaRPr lang="en-US" altLang="en-IN" sz="1200"/>
          </a:p>
          <a:p>
            <a:pPr lvl="1" algn="l" rtl="0">
              <a:lnSpc>
                <a:spcPct val="8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en-IN" sz="1225"/>
              <a:t>Infill %: 50</a:t>
            </a:r>
            <a:endParaRPr lang="en-US" altLang="en-IN" sz="1225"/>
          </a:p>
          <a:p>
            <a:pPr lvl="1" algn="l" rtl="0">
              <a:lnSpc>
                <a:spcPct val="8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en-IN" sz="1225"/>
              <a:t>Quality: Standard</a:t>
            </a:r>
            <a:endParaRPr lang="en-US" altLang="en-IN" sz="1225"/>
          </a:p>
          <a:p>
            <a:pPr marL="343535" lvl="1" indent="0" algn="l" rtl="0">
              <a:lnSpc>
                <a:spcPct val="8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None/>
            </a:pPr>
            <a:endParaRPr lang="en-US" altLang="en-IN" sz="1225"/>
          </a:p>
          <a:p>
            <a:pPr lvl="0" algn="l" rtl="0">
              <a:lnSpc>
                <a:spcPct val="8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IN" sz="1600"/>
              <a:t>Arduino Mega 2560</a:t>
            </a:r>
            <a:endParaRPr lang="en-US" altLang="en-IN" sz="1600"/>
          </a:p>
          <a:p>
            <a:pPr lvl="1" indent="-257175" algn="l" rtl="0">
              <a:lnSpc>
                <a:spcPct val="8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en-IN" sz="1600"/>
          </a:p>
          <a:p>
            <a:pPr lvl="0" algn="l" rtl="0">
              <a:lnSpc>
                <a:spcPct val="8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IN" sz="1600"/>
              <a:t>Bi-directional</a:t>
            </a:r>
            <a:r>
              <a:rPr lang="en-GB" altLang="en-US" sz="1600"/>
              <a:t> </a:t>
            </a:r>
            <a:r>
              <a:rPr lang="en-US" altLang="en-IN" sz="1600"/>
              <a:t>DC Motors:</a:t>
            </a:r>
            <a:endParaRPr lang="en-US" altLang="en-IN" sz="1600"/>
          </a:p>
          <a:p>
            <a:pPr lvl="1" algn="l" rtl="0">
              <a:lnSpc>
                <a:spcPct val="8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IN" sz="1400"/>
              <a:t>Voltage:6V, RPM:30</a:t>
            </a:r>
            <a:endParaRPr lang="en-US" altLang="en-IN" sz="1400"/>
          </a:p>
          <a:p>
            <a:pPr lvl="1" algn="l" rtl="0">
              <a:lnSpc>
                <a:spcPct val="8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en-IN" sz="1400"/>
          </a:p>
          <a:p>
            <a:pPr lvl="0" algn="l" rtl="0">
              <a:lnSpc>
                <a:spcPct val="8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IN" sz="1600"/>
              <a:t>Flex Sensors</a:t>
            </a:r>
            <a:endParaRPr lang="en-US" altLang="en-IN" sz="1600"/>
          </a:p>
          <a:p>
            <a:pPr lvl="0" algn="l" rtl="0">
              <a:lnSpc>
                <a:spcPct val="8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en-IN" sz="1600"/>
          </a:p>
          <a:p>
            <a:pPr lvl="0" algn="l" rtl="0">
              <a:lnSpc>
                <a:spcPct val="8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GB" altLang="en-US" sz="1600"/>
              <a:t>N</a:t>
            </a:r>
            <a:r>
              <a:rPr lang="en-US" altLang="en-IN" sz="1600"/>
              <a:t>uts &amp; Bolts</a:t>
            </a:r>
            <a:endParaRPr lang="en-US" altLang="en-IN" sz="1600"/>
          </a:p>
          <a:p>
            <a:pPr lvl="1" algn="l" rtl="0">
              <a:lnSpc>
                <a:spcPct val="8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IN" sz="1400"/>
              <a:t>M6 x 18mm</a:t>
            </a:r>
            <a:endParaRPr lang="en-US" altLang="en-IN" sz="1400"/>
          </a:p>
          <a:p>
            <a:pPr lvl="1" algn="l" rtl="0">
              <a:lnSpc>
                <a:spcPct val="8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IN" sz="1400"/>
              <a:t>M9 x 50mm</a:t>
            </a:r>
            <a:endParaRPr lang="en-US" altLang="en-IN" sz="1400"/>
          </a:p>
          <a:p>
            <a:pPr lvl="1" algn="l" rtl="0">
              <a:lnSpc>
                <a:spcPct val="8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IN" sz="1400"/>
              <a:t>M6 x 12mm</a:t>
            </a:r>
            <a:endParaRPr lang="en-US" altLang="en-IN" sz="14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4629150" y="1114425"/>
            <a:ext cx="3887470" cy="367030"/>
          </a:xfrm>
        </p:spPr>
        <p:txBody>
          <a:bodyPr/>
          <a:p>
            <a:pPr algn="ctr"/>
            <a:r>
              <a:rPr lang="en-US" altLang="en-IN" sz="2000" b="0"/>
              <a:t>Software</a:t>
            </a:r>
            <a:endParaRPr lang="en-US" altLang="en-IN" sz="2000" b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xfrm>
            <a:off x="4629150" y="1481296"/>
            <a:ext cx="3887391" cy="2763441"/>
          </a:xfrm>
        </p:spPr>
        <p:txBody>
          <a:bodyPr/>
          <a:p>
            <a:pPr algn="l">
              <a:lnSpc>
                <a:spcPct val="8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IN" sz="1600"/>
              <a:t>Unity(ver: 2020.1)</a:t>
            </a:r>
            <a:endParaRPr lang="en-US" altLang="en-IN" sz="1600"/>
          </a:p>
          <a:p>
            <a:pPr marL="742950" lvl="1" indent="-285750" algn="l">
              <a:spcBef>
                <a:spcPts val="0"/>
              </a:spcBef>
              <a:spcAft>
                <a:spcPts val="1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IN" sz="1515"/>
              <a:t>ml-agents(ver: 1.0)</a:t>
            </a:r>
            <a:endParaRPr lang="en-US" altLang="en-IN" sz="1325"/>
          </a:p>
          <a:p>
            <a:pPr algn="l">
              <a:lnSpc>
                <a:spcPct val="8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IN" sz="1735"/>
              <a:t>T</a:t>
            </a:r>
            <a:r>
              <a:rPr lang="en-US" altLang="en-IN" sz="1600"/>
              <a:t>ensorFlow(ver: 2.7.2)</a:t>
            </a:r>
            <a:endParaRPr lang="en-US" altLang="en-IN" sz="1600"/>
          </a:p>
          <a:p>
            <a:pPr algn="l">
              <a:lnSpc>
                <a:spcPct val="8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en-IN" sz="1600"/>
          </a:p>
          <a:p>
            <a:pPr algn="l">
              <a:lnSpc>
                <a:spcPct val="8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IN" sz="1600"/>
              <a:t>Arduino IDE(ver: 1.8)</a:t>
            </a:r>
            <a:endParaRPr lang="en-US" altLang="en-IN" sz="1600"/>
          </a:p>
          <a:p>
            <a:pPr algn="l">
              <a:lnSpc>
                <a:spcPct val="8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en-IN" sz="1600"/>
          </a:p>
          <a:p>
            <a:pPr algn="l">
              <a:lnSpc>
                <a:spcPct val="8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IN" sz="1600"/>
              <a:t>Python(ver: 3.6)</a:t>
            </a:r>
            <a:endParaRPr lang="en-US" altLang="en-IN" sz="1600"/>
          </a:p>
          <a:p>
            <a:pPr algn="l">
              <a:lnSpc>
                <a:spcPct val="8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en-IN" sz="1600"/>
          </a:p>
          <a:p>
            <a:pPr algn="l">
              <a:lnSpc>
                <a:spcPct val="8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GB" altLang="en-US" sz="1600"/>
              <a:t>C#</a:t>
            </a:r>
            <a:endParaRPr lang="en-GB" altLang="en-US" sz="1600"/>
          </a:p>
          <a:p>
            <a:pPr algn="l">
              <a:lnSpc>
                <a:spcPct val="8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endParaRPr lang="en-GB" altLang="en-US" sz="1600"/>
          </a:p>
          <a:p>
            <a:pPr algn="l">
              <a:lnSpc>
                <a:spcPct val="8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GB" altLang="en-US" sz="1600"/>
              <a:t>.Net Framework(ver: 4)</a:t>
            </a:r>
            <a:endParaRPr lang="en-US" altLang="en-IN" sz="1600"/>
          </a:p>
          <a:p>
            <a:pPr algn="l">
              <a:lnSpc>
                <a:spcPct val="8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en-IN" sz="1600"/>
          </a:p>
          <a:p>
            <a:pPr algn="l">
              <a:lnSpc>
                <a:spcPct val="8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en-IN" sz="1600"/>
          </a:p>
          <a:p>
            <a:pPr algn="l">
              <a:spcBef>
                <a:spcPts val="0"/>
              </a:spcBef>
              <a:spcAft>
                <a:spcPts val="1600"/>
              </a:spcAft>
              <a:buClrTx/>
              <a:buSzTx/>
              <a:buFont typeface="Wingdings" panose="05000000000000000000" charset="0"/>
              <a:buChar char="Ø"/>
            </a:pPr>
            <a:endParaRPr lang="en-US" altLang="en-IN" sz="1735"/>
          </a:p>
          <a:p>
            <a:pPr marL="285750" indent="-285750" algn="l">
              <a:spcBef>
                <a:spcPts val="0"/>
              </a:spcBef>
              <a:spcAft>
                <a:spcPts val="1600"/>
              </a:spcAft>
              <a:buClrTx/>
              <a:buSzTx/>
              <a:buFont typeface="Wingdings" panose="05000000000000000000" charset="0"/>
              <a:buChar char="Ø"/>
            </a:pPr>
            <a:endParaRPr lang="en-US" b="1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IN" altLang="en-US"/>
              <a:t>Applications</a:t>
            </a:r>
            <a:endParaRPr lang="en-IN" altLang="en-US"/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/>
          <a:p>
            <a:pPr>
              <a:buFont typeface="Arial" panose="020B0604020202020204" pitchFamily="34" charset="0"/>
              <a:buChar char="•"/>
            </a:pPr>
            <a:r>
              <a:rPr lang="en-US" altLang="en-IN"/>
              <a:t>Guides player to play correctly</a:t>
            </a:r>
            <a:endParaRPr lang="en-US" altLang="en-IN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IN"/>
              <a:t>Saves time and extra effort.</a:t>
            </a:r>
            <a:endParaRPr lang="en-US" altLang="en-IN"/>
          </a:p>
          <a:p>
            <a:pPr>
              <a:buFont typeface="Arial" panose="020B0604020202020204" pitchFamily="34" charset="0"/>
              <a:buChar char="•"/>
            </a:pPr>
            <a:endParaRPr lang="en-US" altLang="en-IN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IN"/>
              <a:t>Can Gamification of Prosthetic Rehabitilation</a:t>
            </a:r>
            <a:endParaRPr lang="en-US" altLang="en-IN"/>
          </a:p>
          <a:p>
            <a:pPr>
              <a:buFont typeface="Arial" panose="020B0604020202020204" pitchFamily="34" charset="0"/>
              <a:buChar char="•"/>
            </a:pPr>
            <a:endParaRPr lang="en-US" altLang="en-IN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IN"/>
              <a:t>Extending the idea by using a complete exoskeleton, we can make trainers for:</a:t>
            </a:r>
            <a:endParaRPr lang="en-US" altLang="en-IN"/>
          </a:p>
          <a:p>
            <a:pPr lvl="1">
              <a:buFont typeface="Arial" panose="020B0604020202020204" pitchFamily="34" charset="0"/>
              <a:buChar char="•"/>
            </a:pPr>
            <a:r>
              <a:rPr lang="en-IN" altLang="en-US"/>
              <a:t>martial arts, dancing, playing instrument</a:t>
            </a:r>
            <a:r>
              <a:rPr lang="en-US" altLang="en-IN"/>
              <a:t>, VR gaming, etc.</a:t>
            </a:r>
            <a:endParaRPr lang="en-US" altLang="en-IN"/>
          </a:p>
          <a:p>
            <a:pPr lvl="1">
              <a:buFont typeface="Arial" panose="020B0604020202020204" pitchFamily="34" charset="0"/>
              <a:buChar char="•"/>
            </a:pPr>
            <a:endParaRPr lang="en-US" altLang="en-IN"/>
          </a:p>
          <a:p>
            <a:pPr lvl="1">
              <a:buFont typeface="Arial" panose="020B0604020202020204" pitchFamily="34" charset="0"/>
              <a:buChar char="•"/>
            </a:pPr>
            <a:endParaRPr lang="en-US" alt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/>
          <p:nvPr>
            <p:ph type="title"/>
          </p:nvPr>
        </p:nvSpPr>
        <p:spPr>
          <a:xfrm>
            <a:off x="457200" y="289560"/>
            <a:ext cx="8229600" cy="5899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IN" sz="2800"/>
              <a:t>Advantages</a:t>
            </a:r>
            <a:endParaRPr lang="en-US" altLang="en-IN" sz="2800"/>
          </a:p>
        </p:txBody>
      </p:sp>
      <p:sp>
        <p:nvSpPr>
          <p:cNvPr id="184" name="Google Shape;184;p21"/>
          <p:cNvSpPr txBox="1"/>
          <p:nvPr>
            <p:ph idx="1"/>
          </p:nvPr>
        </p:nvSpPr>
        <p:spPr>
          <a:xfrm>
            <a:off x="457200" y="826135"/>
            <a:ext cx="8229600" cy="1914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altLang="en-IN" sz="2400"/>
              <a:t>Using 3D-printed model which can directly interact with hand and improves overall experience.</a:t>
            </a:r>
            <a:endParaRPr lang="en-US" altLang="en-IN" sz="2400"/>
          </a:p>
          <a:p>
            <a:pPr lvl="0">
              <a:buFont typeface="Arial" panose="020B0604020202020204" pitchFamily="34" charset="0"/>
              <a:buChar char="•"/>
            </a:pPr>
            <a:r>
              <a:rPr lang="en-US" altLang="en-IN" sz="2400"/>
              <a:t>This design makes the controller more human friendly and interactive.</a:t>
            </a:r>
            <a:endParaRPr lang="en-US" altLang="en-IN" sz="2400"/>
          </a:p>
          <a:p>
            <a:pPr lvl="0">
              <a:buFont typeface="Arial" panose="020B0604020202020204" pitchFamily="34" charset="0"/>
              <a:buChar char="•"/>
            </a:pPr>
            <a:endParaRPr lang="en-IN" altLang="en-US" sz="2400"/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IN"/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IN"/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IN"/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IN"/>
          </a:p>
        </p:txBody>
      </p:sp>
      <p:sp>
        <p:nvSpPr>
          <p:cNvPr id="3" name="Google Shape;183;p21"/>
          <p:cNvSpPr txBox="1"/>
          <p:nvPr/>
        </p:nvSpPr>
        <p:spPr>
          <a:xfrm>
            <a:off x="457200" y="2641600"/>
            <a:ext cx="8229600" cy="589915"/>
          </a:xfrm>
          <a:prstGeom prst="rect">
            <a:avLst/>
          </a:prstGeom>
          <a:noFill/>
          <a:ln w="9525"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lvl1pPr marL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3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IN" sz="2800"/>
              <a:t>Limitations</a:t>
            </a:r>
            <a:endParaRPr lang="en-US" altLang="en-IN" sz="2800"/>
          </a:p>
        </p:txBody>
      </p:sp>
      <p:sp>
        <p:nvSpPr>
          <p:cNvPr id="2" name="Google Shape;184;p21"/>
          <p:cNvSpPr txBox="1"/>
          <p:nvPr/>
        </p:nvSpPr>
        <p:spPr>
          <a:xfrm>
            <a:off x="457200" y="3183255"/>
            <a:ext cx="8229600" cy="1364615"/>
          </a:xfrm>
          <a:prstGeom prst="rect">
            <a:avLst/>
          </a:prstGeom>
          <a:noFill/>
          <a:ln w="9525"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lvl1pPr marL="257175" lvl="0" indent="-257175" algn="l" defTabSz="685800" eaLnBrk="1" fontAlgn="base" latinLnBrk="0" hangingPunct="1">
              <a:lnSpc>
                <a:spcPct val="100000"/>
              </a:lnSpc>
              <a:spcBef>
                <a:spcPct val="15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lvl="1" indent="-213995" algn="l" defTabSz="685800" eaLnBrk="1" fontAlgn="base" latinLnBrk="0" hangingPunct="1">
              <a:lnSpc>
                <a:spcPct val="100000"/>
              </a:lnSpc>
              <a:spcBef>
                <a:spcPct val="15000"/>
              </a:spcBef>
              <a:spcAft>
                <a:spcPct val="0"/>
              </a:spcAft>
              <a:buChar char="–"/>
              <a:defRPr sz="21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lvl="2" indent="-171450" algn="l" defTabSz="685800" eaLnBrk="1" fontAlgn="base" latinLnBrk="0" hangingPunct="1">
              <a:lnSpc>
                <a:spcPct val="100000"/>
              </a:lnSpc>
              <a:spcBef>
                <a:spcPct val="15000"/>
              </a:spcBef>
              <a:spcAft>
                <a:spcPct val="0"/>
              </a:spcAft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lvl="3" indent="-171450" algn="l" defTabSz="685800" eaLnBrk="1" fontAlgn="base" latinLnBrk="0" hangingPunct="1">
              <a:lnSpc>
                <a:spcPct val="100000"/>
              </a:lnSpc>
              <a:spcBef>
                <a:spcPct val="15000"/>
              </a:spcBef>
              <a:spcAft>
                <a:spcPct val="0"/>
              </a:spcAft>
              <a:buChar char="–"/>
              <a:defRPr sz="15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lvl="4" indent="-171450" algn="l" defTabSz="685800" eaLnBrk="1" fontAlgn="base" latinLnBrk="0" hangingPunct="1">
              <a:lnSpc>
                <a:spcPct val="100000"/>
              </a:lnSpc>
              <a:spcBef>
                <a:spcPct val="15000"/>
              </a:spcBef>
              <a:spcAft>
                <a:spcPct val="0"/>
              </a:spcAft>
              <a:buChar char="»"/>
              <a:defRPr sz="15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lvl="5" indent="-171450" algn="l" defTabSz="685800" eaLnBrk="1" fontAlgn="base" latinLnBrk="0" hangingPunct="1">
              <a:lnSpc>
                <a:spcPct val="100000"/>
              </a:lnSpc>
              <a:spcBef>
                <a:spcPct val="15000"/>
              </a:spcBef>
              <a:spcAft>
                <a:spcPct val="0"/>
              </a:spcAft>
              <a:buChar char="»"/>
              <a:defRPr sz="15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lvl="6" indent="-171450" algn="l" defTabSz="685800" eaLnBrk="1" fontAlgn="base" latinLnBrk="0" hangingPunct="1">
              <a:lnSpc>
                <a:spcPct val="100000"/>
              </a:lnSpc>
              <a:spcBef>
                <a:spcPct val="15000"/>
              </a:spcBef>
              <a:spcAft>
                <a:spcPct val="0"/>
              </a:spcAft>
              <a:buChar char="»"/>
              <a:defRPr sz="15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lvl="7" indent="-171450" algn="l" defTabSz="685800" eaLnBrk="1" fontAlgn="base" latinLnBrk="0" hangingPunct="1">
              <a:lnSpc>
                <a:spcPct val="100000"/>
              </a:lnSpc>
              <a:spcBef>
                <a:spcPct val="15000"/>
              </a:spcBef>
              <a:spcAft>
                <a:spcPct val="0"/>
              </a:spcAft>
              <a:buChar char="»"/>
              <a:defRPr sz="15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lvl="8" indent="-171450" algn="l" defTabSz="685800" eaLnBrk="1" fontAlgn="base" latinLnBrk="0" hangingPunct="1">
              <a:lnSpc>
                <a:spcPct val="100000"/>
              </a:lnSpc>
              <a:spcBef>
                <a:spcPct val="15000"/>
              </a:spcBef>
              <a:spcAft>
                <a:spcPct val="0"/>
              </a:spcAft>
              <a:buChar char="»"/>
              <a:defRPr sz="15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IN" altLang="en-US" sz="2400">
                <a:sym typeface="+mn-ea"/>
              </a:rPr>
              <a:t>Can't play complex games</a:t>
            </a:r>
            <a:r>
              <a:rPr lang="en-US" altLang="en-IN" sz="2400">
                <a:sym typeface="+mn-ea"/>
              </a:rPr>
              <a:t>:</a:t>
            </a:r>
            <a:endParaRPr lang="en-IN" altLang="en-US" sz="2400"/>
          </a:p>
          <a:p>
            <a:pPr lvl="1">
              <a:buFont typeface="Arial" panose="020B0604020202020204" pitchFamily="34" charset="0"/>
              <a:buChar char="•"/>
            </a:pPr>
            <a:r>
              <a:rPr lang="en-IN" altLang="en-US" sz="2400">
                <a:sym typeface="+mn-ea"/>
              </a:rPr>
              <a:t>Feasibe AI models can play simple games</a:t>
            </a:r>
            <a:endParaRPr lang="en-IN" altLang="en-US" sz="2400">
              <a:sym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IN" sz="2400">
                <a:sym typeface="+mn-ea"/>
              </a:rPr>
              <a:t>Current </a:t>
            </a:r>
            <a:r>
              <a:rPr lang="en-IN" altLang="en-US" sz="2400">
                <a:sym typeface="+mn-ea"/>
              </a:rPr>
              <a:t>model has </a:t>
            </a:r>
            <a:r>
              <a:rPr lang="en-US" altLang="en-IN" sz="2400">
                <a:sym typeface="+mn-ea"/>
              </a:rPr>
              <a:t>Single DOF for each finger</a:t>
            </a:r>
            <a:endParaRPr lang="en-IN" altLang="en-US" sz="2400"/>
          </a:p>
          <a:p>
            <a:pPr lvl="0">
              <a:buFont typeface="Arial" panose="020B0604020202020204" pitchFamily="34" charset="0"/>
              <a:buChar char="•"/>
            </a:pPr>
            <a:endParaRPr lang="en-IN" altLang="en-US" sz="2400"/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IN"/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IN"/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IN"/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IN" sz="2600"/>
              <a:t>Introduction</a:t>
            </a:r>
            <a:br>
              <a:rPr lang="en-IN" altLang="en-GB" sz="2600"/>
            </a:br>
            <a:endParaRPr sz="2600" b="1"/>
          </a:p>
        </p:txBody>
      </p:sp>
      <p:sp>
        <p:nvSpPr>
          <p:cNvPr id="184" name="Google Shape;184;p21"/>
          <p:cNvSpPr txBox="1"/>
          <p:nvPr/>
        </p:nvSpPr>
        <p:spPr>
          <a:xfrm>
            <a:off x="457200" y="739140"/>
            <a:ext cx="8229600" cy="2232025"/>
          </a:xfrm>
          <a:prstGeom prst="rect">
            <a:avLst/>
          </a:prstGeom>
          <a:noFill/>
          <a:ln w="9525"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lvl1pPr marL="257175" lvl="0" indent="-257175" algn="l" defTabSz="685800" eaLnBrk="1" fontAlgn="base" latinLnBrk="0" hangingPunct="1">
              <a:lnSpc>
                <a:spcPct val="100000"/>
              </a:lnSpc>
              <a:spcBef>
                <a:spcPct val="15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lvl="1" indent="-213995" algn="l" defTabSz="685800" eaLnBrk="1" fontAlgn="base" latinLnBrk="0" hangingPunct="1">
              <a:lnSpc>
                <a:spcPct val="100000"/>
              </a:lnSpc>
              <a:spcBef>
                <a:spcPct val="15000"/>
              </a:spcBef>
              <a:spcAft>
                <a:spcPct val="0"/>
              </a:spcAft>
              <a:buChar char="–"/>
              <a:defRPr sz="21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lvl="2" indent="-171450" algn="l" defTabSz="685800" eaLnBrk="1" fontAlgn="base" latinLnBrk="0" hangingPunct="1">
              <a:lnSpc>
                <a:spcPct val="100000"/>
              </a:lnSpc>
              <a:spcBef>
                <a:spcPct val="15000"/>
              </a:spcBef>
              <a:spcAft>
                <a:spcPct val="0"/>
              </a:spcAft>
              <a:buChar char="•"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lvl="3" indent="-171450" algn="l" defTabSz="685800" eaLnBrk="1" fontAlgn="base" latinLnBrk="0" hangingPunct="1">
              <a:lnSpc>
                <a:spcPct val="100000"/>
              </a:lnSpc>
              <a:spcBef>
                <a:spcPct val="15000"/>
              </a:spcBef>
              <a:spcAft>
                <a:spcPct val="0"/>
              </a:spcAft>
              <a:buChar char="–"/>
              <a:defRPr sz="15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lvl="4" indent="-171450" algn="l" defTabSz="685800" eaLnBrk="1" fontAlgn="base" latinLnBrk="0" hangingPunct="1">
              <a:lnSpc>
                <a:spcPct val="100000"/>
              </a:lnSpc>
              <a:spcBef>
                <a:spcPct val="15000"/>
              </a:spcBef>
              <a:spcAft>
                <a:spcPct val="0"/>
              </a:spcAft>
              <a:buChar char="»"/>
              <a:defRPr sz="15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lvl="5" indent="-171450" algn="l" defTabSz="685800" eaLnBrk="1" fontAlgn="base" latinLnBrk="0" hangingPunct="1">
              <a:lnSpc>
                <a:spcPct val="100000"/>
              </a:lnSpc>
              <a:spcBef>
                <a:spcPct val="15000"/>
              </a:spcBef>
              <a:spcAft>
                <a:spcPct val="0"/>
              </a:spcAft>
              <a:buChar char="»"/>
              <a:defRPr sz="15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lvl="6" indent="-171450" algn="l" defTabSz="685800" eaLnBrk="1" fontAlgn="base" latinLnBrk="0" hangingPunct="1">
              <a:lnSpc>
                <a:spcPct val="100000"/>
              </a:lnSpc>
              <a:spcBef>
                <a:spcPct val="15000"/>
              </a:spcBef>
              <a:spcAft>
                <a:spcPct val="0"/>
              </a:spcAft>
              <a:buChar char="»"/>
              <a:defRPr sz="15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lvl="7" indent="-171450" algn="l" defTabSz="685800" eaLnBrk="1" fontAlgn="base" latinLnBrk="0" hangingPunct="1">
              <a:lnSpc>
                <a:spcPct val="100000"/>
              </a:lnSpc>
              <a:spcBef>
                <a:spcPct val="15000"/>
              </a:spcBef>
              <a:spcAft>
                <a:spcPct val="0"/>
              </a:spcAft>
              <a:buChar char="»"/>
              <a:defRPr sz="15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lvl="8" indent="-171450" algn="l" defTabSz="685800" eaLnBrk="1" fontAlgn="base" latinLnBrk="0" hangingPunct="1">
              <a:lnSpc>
                <a:spcPct val="100000"/>
              </a:lnSpc>
              <a:spcBef>
                <a:spcPct val="15000"/>
              </a:spcBef>
              <a:spcAft>
                <a:spcPct val="0"/>
              </a:spcAft>
              <a:buChar char="»"/>
              <a:defRPr sz="15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Wingdings" panose="05000000000000000000" charset="0"/>
              <a:buChar char="Ø"/>
            </a:pPr>
            <a:r>
              <a:rPr lang="en-IN" sz="2000"/>
              <a:t>We are integrating two independent ideas:</a:t>
            </a:r>
            <a:endParaRPr lang="en-IN" sz="2000"/>
          </a:p>
          <a:p>
            <a:pPr marL="742950" lvl="1" indent="-285750" algn="l" rtl="0">
              <a:spcBef>
                <a:spcPts val="0"/>
              </a:spcBef>
              <a:spcAft>
                <a:spcPts val="1600"/>
              </a:spcAft>
              <a:buFont typeface="Wingdings" panose="05000000000000000000" charset="0"/>
              <a:buChar char="ü"/>
            </a:pPr>
            <a:r>
              <a:rPr lang="en-IN" sz="1800"/>
              <a:t>Guesture Controlled 3D Printed Exoskeleton Hand </a:t>
            </a:r>
            <a:endParaRPr lang="en-IN" sz="1800"/>
          </a:p>
          <a:p>
            <a:pPr marL="742950" lvl="1" indent="-285750" algn="l" rtl="0">
              <a:spcBef>
                <a:spcPts val="0"/>
              </a:spcBef>
              <a:spcAft>
                <a:spcPts val="1600"/>
              </a:spcAft>
              <a:buFont typeface="Wingdings" panose="05000000000000000000" charset="0"/>
              <a:buChar char="ü"/>
            </a:pPr>
            <a:r>
              <a:rPr lang="en-IN" sz="1800"/>
              <a:t>AI playi</a:t>
            </a:r>
            <a:r>
              <a:rPr lang="en-US" altLang="en-IN" sz="1800"/>
              <a:t>n</a:t>
            </a:r>
            <a:r>
              <a:rPr lang="en-IN" sz="1800"/>
              <a:t>g Game</a:t>
            </a:r>
            <a:endParaRPr lang="en-IN" sz="1800"/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Wingdings" panose="05000000000000000000" charset="0"/>
              <a:buChar char="Ø"/>
            </a:pPr>
            <a:r>
              <a:rPr lang="en-IN" sz="2000"/>
              <a:t>We wish to develop </a:t>
            </a:r>
            <a:r>
              <a:rPr lang="en-US" altLang="en-IN" sz="2000"/>
              <a:t>assistant </a:t>
            </a:r>
            <a:r>
              <a:rPr lang="en-IN" sz="2000"/>
              <a:t>that will help new player play the game by moving the required fingers needed using the AI's help. </a:t>
            </a:r>
            <a:endParaRPr lang="en-IN" sz="2000"/>
          </a:p>
        </p:txBody>
      </p:sp>
      <p:pic>
        <p:nvPicPr>
          <p:cNvPr id="15" name="Picture 15" descr="HapticFeedbackBlockDiagram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66875" y="2924175"/>
            <a:ext cx="5809615" cy="18827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457200" y="205740"/>
            <a:ext cx="8229600" cy="4997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2600">
                <a:sym typeface="+mn-ea"/>
              </a:rPr>
              <a:t>Haptic Technology </a:t>
            </a:r>
            <a:r>
              <a:rPr lang="en-US" altLang="en-IN" sz="2600">
                <a:sym typeface="+mn-ea"/>
              </a:rPr>
              <a:t>- </a:t>
            </a:r>
            <a:r>
              <a:rPr lang="en-IN" altLang="en-GB" sz="2600">
                <a:sym typeface="+mn-ea"/>
              </a:rPr>
              <a:t>3D </a:t>
            </a:r>
            <a:r>
              <a:rPr lang="en-US" altLang="en-IN" sz="2600">
                <a:sym typeface="+mn-ea"/>
              </a:rPr>
              <a:t>P</a:t>
            </a:r>
            <a:r>
              <a:rPr lang="en-IN" altLang="en-GB" sz="2600">
                <a:sym typeface="+mn-ea"/>
              </a:rPr>
              <a:t>rinting</a:t>
            </a:r>
            <a:br>
              <a:rPr lang="en-IN" altLang="en-GB" sz="2600"/>
            </a:br>
            <a:endParaRPr sz="2600" b="1"/>
          </a:p>
        </p:txBody>
      </p:sp>
      <p:sp>
        <p:nvSpPr>
          <p:cNvPr id="160" name="Google Shape;160;p17"/>
          <p:cNvSpPr txBox="1"/>
          <p:nvPr>
            <p:ph idx="1"/>
          </p:nvPr>
        </p:nvSpPr>
        <p:spPr>
          <a:xfrm>
            <a:off x="457200" y="835660"/>
            <a:ext cx="8229600" cy="3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1600"/>
              </a:spcAft>
            </a:pPr>
            <a:r>
              <a:rPr lang="en-US" altLang="en-IN"/>
              <a:t>Haptic feedback using exoskeleton which provides extended experience as body part is guided by its force.</a:t>
            </a:r>
            <a:endParaRPr lang="en-US" altLang="en-IN"/>
          </a:p>
          <a:p>
            <a:pPr lvl="0" algn="l" rtl="0">
              <a:spcBef>
                <a:spcPts val="0"/>
              </a:spcBef>
              <a:spcAft>
                <a:spcPts val="1600"/>
              </a:spcAft>
            </a:pPr>
            <a:r>
              <a:rPr lang="en-US" altLang="en-IN"/>
              <a:t>Adds new layer and freedom for user as compared to traditional controllers.</a:t>
            </a:r>
            <a:endParaRPr lang="en-US" altLang="en-IN"/>
          </a:p>
          <a:p>
            <a:pPr lvl="0" algn="l" rtl="0">
              <a:spcBef>
                <a:spcPts val="0"/>
              </a:spcBef>
              <a:spcAft>
                <a:spcPts val="1600"/>
              </a:spcAft>
            </a:pPr>
            <a:r>
              <a:rPr lang="en-US" altLang="en-IN"/>
              <a:t>We are using model which uses 3D-printing to create sub-parts and is powered by Arduino and stepper motors</a:t>
            </a:r>
            <a:endParaRPr lang="en-US" altLang="en-IN"/>
          </a:p>
          <a:p>
            <a:pPr lvl="0" algn="l" rtl="0">
              <a:spcBef>
                <a:spcPts val="0"/>
              </a:spcBef>
              <a:spcAft>
                <a:spcPts val="1600"/>
              </a:spcAft>
            </a:pPr>
            <a:r>
              <a:rPr lang="en-US" altLang="en-IN"/>
              <a:t>Model has 1 DoF for each Fingers.</a:t>
            </a:r>
            <a:endParaRPr lang="en-US" alt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>
                <a:sym typeface="+mn-ea"/>
              </a:rPr>
              <a:t>AI Playing games</a:t>
            </a:r>
            <a:endParaRPr lang="en-US"/>
          </a:p>
        </p:txBody>
      </p:sp>
      <p:sp>
        <p:nvSpPr>
          <p:cNvPr id="3" name="Content Placeholder 2"/>
          <p:cNvSpPr/>
          <p:nvPr>
            <p:ph sz="half" idx="1"/>
          </p:nvPr>
        </p:nvSpPr>
        <p:spPr>
          <a:xfrm>
            <a:off x="457200" y="952500"/>
            <a:ext cx="8229600" cy="2543810"/>
          </a:xfrm>
        </p:spPr>
        <p:txBody>
          <a:bodyPr/>
          <a:p>
            <a:pPr marL="488950" indent="-342900"/>
            <a:r>
              <a:rPr lang="en-US" altLang="en-IN"/>
              <a:t>RL creates network which accumualtes predefined rewards for actions in environment. </a:t>
            </a:r>
            <a:endParaRPr lang="en-US" altLang="en-IN"/>
          </a:p>
          <a:p>
            <a:pPr marL="488950" indent="-342900"/>
            <a:r>
              <a:rPr lang="en-US" altLang="en-IN"/>
              <a:t>Some acitions are rewarded positively while others negatively.</a:t>
            </a:r>
            <a:endParaRPr lang="en-US" altLang="en-IN"/>
          </a:p>
          <a:p>
            <a:pPr marL="488950" indent="-342900"/>
            <a:r>
              <a:rPr lang="en-US" altLang="en-IN"/>
              <a:t>Network learns favourable actions by maximizing the accumulated rewards.</a:t>
            </a:r>
            <a:endParaRPr lang="en-US" altLang="en-IN"/>
          </a:p>
          <a:p>
            <a:pPr marL="488950" indent="-342900"/>
            <a:endParaRPr lang="en-US" altLang="en-IN"/>
          </a:p>
        </p:txBody>
      </p:sp>
      <p:pic>
        <p:nvPicPr>
          <p:cNvPr id="98" name="Picture 98" descr="Image for post"/>
          <p:cNvPicPr>
            <a:picLocks noChangeAspect="1" noChangeArrowheads="1"/>
          </p:cNvPicPr>
          <p:nvPr>
            <p:ph sz="half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96490" y="3488055"/>
            <a:ext cx="4032250" cy="1376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>
                <a:sym typeface="+mn-ea"/>
              </a:rPr>
              <a:t>Unity for training agents </a:t>
            </a:r>
            <a:endParaRPr lang="en-US"/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/>
          <a:p>
            <a:pPr marL="488950" indent="-342900"/>
            <a:r>
              <a:rPr lang="en-US" altLang="en-IN"/>
              <a:t>Create Gaming Environment with same functionality for training and testing agents.</a:t>
            </a:r>
            <a:endParaRPr lang="en-US" altLang="en-IN"/>
          </a:p>
          <a:p>
            <a:pPr marL="488950" indent="-342900"/>
            <a:r>
              <a:rPr lang="en-US" altLang="en-IN"/>
              <a:t>Using Reinforcement Learning algorithms with ml-agents package to train Neural Network.</a:t>
            </a:r>
            <a:endParaRPr lang="en-US" altLang="en-IN"/>
          </a:p>
          <a:p>
            <a:pPr marL="488950" indent="-342900"/>
            <a:r>
              <a:rPr lang="en-US" altLang="en-IN"/>
              <a:t>Trained </a:t>
            </a:r>
            <a:r>
              <a:rPr lang="en-US" altLang="en-IN">
                <a:sym typeface="+mn-ea"/>
              </a:rPr>
              <a:t>Neural Network</a:t>
            </a:r>
            <a:r>
              <a:rPr lang="en-US" altLang="en-IN"/>
              <a:t> can be used to control Robotic parts.</a:t>
            </a:r>
            <a:endParaRPr lang="en-US" altLang="en-IN"/>
          </a:p>
          <a:p>
            <a:pPr marL="488950" indent="-342900"/>
            <a:r>
              <a:rPr lang="en-US" altLang="en-IN"/>
              <a:t>Saves effort of training the robotics manually.</a:t>
            </a:r>
            <a:endParaRPr lang="en-US" alt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7220</Words>
  <Application>WPS Presentation</Application>
  <PresentationFormat/>
  <Paragraphs>247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3" baseType="lpstr">
      <vt:lpstr>Arial</vt:lpstr>
      <vt:lpstr>SimSun</vt:lpstr>
      <vt:lpstr>Wingdings</vt:lpstr>
      <vt:lpstr>Arial</vt:lpstr>
      <vt:lpstr>Lato</vt:lpstr>
      <vt:lpstr>Wingdings</vt:lpstr>
      <vt:lpstr>Microsoft YaHei</vt:lpstr>
      <vt:lpstr>Arial Unicode MS</vt:lpstr>
      <vt:lpstr>Times New Roman</vt:lpstr>
      <vt:lpstr>Calibri</vt:lpstr>
      <vt:lpstr>Default Design</vt:lpstr>
      <vt:lpstr>Haptic Gaming Assistant using AI</vt:lpstr>
      <vt:lpstr>Problem Statement </vt:lpstr>
      <vt:lpstr>Specifications</vt:lpstr>
      <vt:lpstr>Applications</vt:lpstr>
      <vt:lpstr>Advantages</vt:lpstr>
      <vt:lpstr>Introduction </vt:lpstr>
      <vt:lpstr>Haptic Technology - 3D Printing </vt:lpstr>
      <vt:lpstr>AI Playing games</vt:lpstr>
      <vt:lpstr>Unity for training agents </vt:lpstr>
      <vt:lpstr>PowerPoint 演示文稿</vt:lpstr>
      <vt:lpstr>Work Done So Far</vt:lpstr>
      <vt:lpstr>PowerPoint 演示文稿</vt:lpstr>
      <vt:lpstr>PowerPoint 演示文稿</vt:lpstr>
      <vt:lpstr>PowerPoint 演示文稿</vt:lpstr>
      <vt:lpstr>Results: Proposed Hardware </vt:lpstr>
      <vt:lpstr>PowerPoint 演示文稿</vt:lpstr>
      <vt:lpstr>Results: Simulations </vt:lpstr>
      <vt:lpstr>Results: Metrics of AI Models</vt:lpstr>
      <vt:lpstr>PowerPoint 演示文稿</vt:lpstr>
      <vt:lpstr>PowerPoint 演示文稿</vt:lpstr>
      <vt:lpstr>Reference List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Haptic hand assistantUsing A.I</dc:title>
  <dc:creator/>
  <cp:lastModifiedBy>Aditya Bhonsle</cp:lastModifiedBy>
  <cp:revision>265</cp:revision>
  <dcterms:created xsi:type="dcterms:W3CDTF">2020-11-14T16:33:00Z</dcterms:created>
  <dcterms:modified xsi:type="dcterms:W3CDTF">2021-05-09T09:27:17Z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1033-11.2.0.10078</vt:lpwstr>
  </property>
</Properties>
</file>